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9" r:id="rId2"/>
    <p:sldId id="262" r:id="rId3"/>
    <p:sldId id="263" r:id="rId4"/>
    <p:sldId id="359" r:id="rId5"/>
    <p:sldId id="264" r:id="rId6"/>
    <p:sldId id="265" r:id="rId7"/>
    <p:sldId id="266" r:id="rId8"/>
    <p:sldId id="267" r:id="rId9"/>
    <p:sldId id="268" r:id="rId10"/>
    <p:sldId id="285" r:id="rId11"/>
    <p:sldId id="269" r:id="rId12"/>
    <p:sldId id="270" r:id="rId13"/>
    <p:sldId id="286" r:id="rId14"/>
    <p:sldId id="272" r:id="rId15"/>
    <p:sldId id="274" r:id="rId16"/>
    <p:sldId id="275" r:id="rId17"/>
    <p:sldId id="276" r:id="rId18"/>
    <p:sldId id="277" r:id="rId19"/>
    <p:sldId id="278" r:id="rId20"/>
    <p:sldId id="279" r:id="rId21"/>
    <p:sldId id="287" r:id="rId22"/>
    <p:sldId id="288" r:id="rId23"/>
    <p:sldId id="289" r:id="rId24"/>
    <p:sldId id="290" r:id="rId25"/>
    <p:sldId id="291" r:id="rId26"/>
    <p:sldId id="292" r:id="rId27"/>
    <p:sldId id="293" r:id="rId28"/>
    <p:sldId id="298" r:id="rId29"/>
    <p:sldId id="299" r:id="rId30"/>
    <p:sldId id="300" r:id="rId31"/>
    <p:sldId id="294" r:id="rId32"/>
    <p:sldId id="360" r:id="rId33"/>
    <p:sldId id="295" r:id="rId34"/>
    <p:sldId id="361" r:id="rId35"/>
    <p:sldId id="296" r:id="rId36"/>
    <p:sldId id="363" r:id="rId37"/>
    <p:sldId id="297" r:id="rId38"/>
    <p:sldId id="321" r:id="rId39"/>
    <p:sldId id="323" r:id="rId40"/>
    <p:sldId id="339" r:id="rId41"/>
    <p:sldId id="340" r:id="rId42"/>
    <p:sldId id="341" r:id="rId43"/>
    <p:sldId id="342" r:id="rId44"/>
    <p:sldId id="343" r:id="rId45"/>
    <p:sldId id="344" r:id="rId46"/>
    <p:sldId id="345" r:id="rId47"/>
    <p:sldId id="346" r:id="rId48"/>
    <p:sldId id="347" r:id="rId49"/>
    <p:sldId id="364" r:id="rId50"/>
    <p:sldId id="348" r:id="rId51"/>
    <p:sldId id="349" r:id="rId52"/>
    <p:sldId id="350" r:id="rId53"/>
    <p:sldId id="351" r:id="rId54"/>
    <p:sldId id="352" r:id="rId55"/>
    <p:sldId id="353" r:id="rId56"/>
    <p:sldId id="354" r:id="rId57"/>
    <p:sldId id="355" r:id="rId58"/>
    <p:sldId id="356" r:id="rId59"/>
    <p:sldId id="357" r:id="rId60"/>
    <p:sldId id="35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4434" autoAdjust="0"/>
  </p:normalViewPr>
  <p:slideViewPr>
    <p:cSldViewPr snapToGrid="0">
      <p:cViewPr varScale="1">
        <p:scale>
          <a:sx n="73" d="100"/>
          <a:sy n="73"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fontAlgn="base">
                <a:spcBef>
                  <a:spcPct val="0"/>
                </a:spcBef>
                <a:spcAft>
                  <a:spcPct val="0"/>
                </a:spcAft>
                <a:defRPr/>
              </a:pPr>
              <a:endParaRPr lang="en-US" altLang="en-US">
                <a:solidFill>
                  <a:srgbClr val="000000"/>
                </a:solidFill>
              </a:endParaRPr>
            </a:p>
          </p:txBody>
        </p:sp>
      </p:grpSp>
      <p:sp>
        <p:nvSpPr>
          <p:cNvPr id="4108" name="Rectangle 12"/>
          <p:cNvSpPr>
            <a:spLocks noGrp="1" noChangeArrowheads="1"/>
          </p:cNvSpPr>
          <p:nvPr>
            <p:ph type="ctrTitle"/>
          </p:nvPr>
        </p:nvSpPr>
        <p:spPr>
          <a:xfrm>
            <a:off x="1320800" y="1828800"/>
            <a:ext cx="10363200" cy="1143000"/>
          </a:xfrm>
        </p:spPr>
        <p:txBody>
          <a:bodyPr/>
          <a:lstStyle>
            <a:lvl1pPr>
              <a:defRPr/>
            </a:lvl1pPr>
          </a:lstStyle>
          <a:p>
            <a:r>
              <a:rPr lang="es-ES"/>
              <a:t>Haga clic para modificar el estilo de título del patrón</a:t>
            </a:r>
          </a:p>
        </p:txBody>
      </p:sp>
      <p:sp>
        <p:nvSpPr>
          <p:cNvPr id="410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s-ES"/>
              <a:t>Haga clic para modificar el estilo de subtítulo del patrón</a:t>
            </a:r>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s-ES">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s-ES">
              <a:solidFill>
                <a:srgbClr val="1C1C1C"/>
              </a:solidFill>
            </a:endParaRPr>
          </a:p>
        </p:txBody>
      </p:sp>
      <p:sp>
        <p:nvSpPr>
          <p:cNvPr id="16" name="Rectangle 16"/>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a:defRPr/>
            </a:pPr>
            <a:fld id="{9686AEB3-2BD6-4C51-A033-28DAA453DAB7}" type="slidenum">
              <a:rPr lang="es-ES" altLang="en-US">
                <a:solidFill>
                  <a:srgbClr val="1C1C1C"/>
                </a:solidFill>
              </a:rPr>
              <a:pPr>
                <a:defRPr/>
              </a:pPr>
              <a:t>‹Nº›</a:t>
            </a:fld>
            <a:endParaRPr lang="es-ES" altLang="en-US">
              <a:solidFill>
                <a:srgbClr val="1C1C1C"/>
              </a:solidFill>
            </a:endParaRPr>
          </a:p>
        </p:txBody>
      </p:sp>
    </p:spTree>
    <p:extLst>
      <p:ext uri="{BB962C8B-B14F-4D97-AF65-F5344CB8AC3E}">
        <p14:creationId xmlns:p14="http://schemas.microsoft.com/office/powerpoint/2010/main" val="220666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1E8F616-62D1-4A9F-AE8B-0CB6082FD6F5}"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323682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338733" y="617539"/>
            <a:ext cx="2601384" cy="551497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534584" y="617539"/>
            <a:ext cx="7600949" cy="551497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DA0D1BED-79F2-4BA0-917D-6763ACC29DC5}"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2047828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84120F5F-7CE8-4F8B-B4E6-A6F265AE680B}"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2403416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A98D3AD-EFC7-4983-A172-786A90C671E6}"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602742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F5522E87-51F2-4530-8107-7CFEDCD93DD5}"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312738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8FD02424-C07F-40EB-8A07-3BFF14ED0BAE}"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1221920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838FC497-601B-4FF3-8B8E-3BBFAF250B14}"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425317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pPr>
              <a:defRPr/>
            </a:pPr>
            <a:fld id="{A72F11DB-DAE2-49F8-9E87-13705073D47D}"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951470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DA2EF326-BC4C-45ED-8569-D29D5B990392}"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9689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1"/>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39DFEB07-7033-49BA-8B34-314C1404F4CF}" type="slidenum">
              <a:rPr lang="es-ES" altLang="en-US">
                <a:solidFill>
                  <a:srgbClr val="000000"/>
                </a:solidFill>
              </a:rPr>
              <a:pPr>
                <a:defRPr/>
              </a:pPr>
              <a:t>‹Nº›</a:t>
            </a:fld>
            <a:endParaRPr lang="es-ES" altLang="en-US">
              <a:solidFill>
                <a:srgbClr val="000000"/>
              </a:solidFill>
            </a:endParaRPr>
          </a:p>
        </p:txBody>
      </p:sp>
    </p:spTree>
    <p:extLst>
      <p:ext uri="{BB962C8B-B14F-4D97-AF65-F5344CB8AC3E}">
        <p14:creationId xmlns:p14="http://schemas.microsoft.com/office/powerpoint/2010/main" val="106594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556684" y="1098551"/>
            <a:ext cx="58420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27"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28" name="Rectangle 4"/>
          <p:cNvSpPr>
            <a:spLocks noChangeArrowheads="1"/>
          </p:cNvSpPr>
          <p:nvPr/>
        </p:nvSpPr>
        <p:spPr bwMode="ltGray">
          <a:xfrm>
            <a:off x="721785" y="1520826"/>
            <a:ext cx="563033"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29"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30"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31" name="Rectangle 7"/>
          <p:cNvSpPr>
            <a:spLocks noChangeArrowheads="1"/>
          </p:cNvSpPr>
          <p:nvPr/>
        </p:nvSpPr>
        <p:spPr bwMode="gray">
          <a:xfrm>
            <a:off x="1016000" y="990601"/>
            <a:ext cx="42333"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32"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fontAlgn="base">
              <a:spcBef>
                <a:spcPct val="0"/>
              </a:spcBef>
              <a:spcAft>
                <a:spcPct val="0"/>
              </a:spcAft>
              <a:defRPr/>
            </a:pPr>
            <a:endParaRPr kumimoji="1" lang="en-US" altLang="en-US">
              <a:solidFill>
                <a:srgbClr val="000000"/>
              </a:solidFill>
            </a:endParaRPr>
          </a:p>
        </p:txBody>
      </p:sp>
      <p:sp>
        <p:nvSpPr>
          <p:cNvPr id="1033" name="Rectangle 9"/>
          <p:cNvSpPr>
            <a:spLocks noGrp="1" noChangeArrowheads="1"/>
          </p:cNvSpPr>
          <p:nvPr>
            <p:ph type="title"/>
          </p:nvPr>
        </p:nvSpPr>
        <p:spPr bwMode="auto">
          <a:xfrm>
            <a:off x="1534585" y="617538"/>
            <a:ext cx="1039071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s-ES" altLang="en-US"/>
              <a:t>Haga clic para modificar el estilo de título del patrón</a:t>
            </a:r>
          </a:p>
        </p:txBody>
      </p:sp>
      <p:sp>
        <p:nvSpPr>
          <p:cNvPr id="1034" name="Rectangle 10"/>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3083"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pPr fontAlgn="base">
              <a:spcBef>
                <a:spcPct val="0"/>
              </a:spcBef>
              <a:spcAft>
                <a:spcPct val="0"/>
              </a:spcAft>
              <a:defRPr/>
            </a:pPr>
            <a:endParaRPr lang="es-ES">
              <a:solidFill>
                <a:srgbClr val="000000"/>
              </a:solidFill>
            </a:endParaRPr>
          </a:p>
        </p:txBody>
      </p:sp>
      <p:sp>
        <p:nvSpPr>
          <p:cNvPr id="3084"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pPr fontAlgn="base">
              <a:spcBef>
                <a:spcPct val="0"/>
              </a:spcBef>
              <a:spcAft>
                <a:spcPct val="0"/>
              </a:spcAft>
              <a:defRPr/>
            </a:pPr>
            <a:endParaRPr lang="es-ES">
              <a:solidFill>
                <a:srgbClr val="000000"/>
              </a:solidFill>
            </a:endParaRPr>
          </a:p>
        </p:txBody>
      </p:sp>
      <p:sp>
        <p:nvSpPr>
          <p:cNvPr id="3085"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fontAlgn="base">
              <a:spcBef>
                <a:spcPct val="0"/>
              </a:spcBef>
              <a:spcAft>
                <a:spcPct val="0"/>
              </a:spcAft>
              <a:defRPr/>
            </a:pPr>
            <a:fld id="{71629511-E70E-4033-B231-63071C6AAA62}" type="slidenum">
              <a:rPr lang="es-ES" altLang="en-US">
                <a:solidFill>
                  <a:srgbClr val="000000"/>
                </a:solidFill>
              </a:rPr>
              <a:pPr fontAlgn="base">
                <a:spcBef>
                  <a:spcPct val="0"/>
                </a:spcBef>
                <a:spcAft>
                  <a:spcPct val="0"/>
                </a:spcAft>
                <a:defRPr/>
              </a:pPr>
              <a:t>‹Nº›</a:t>
            </a:fld>
            <a:endParaRPr lang="es-ES" altLang="en-US">
              <a:solidFill>
                <a:srgbClr val="000000"/>
              </a:solidFill>
            </a:endParaRPr>
          </a:p>
        </p:txBody>
      </p:sp>
    </p:spTree>
    <p:extLst>
      <p:ext uri="{BB962C8B-B14F-4D97-AF65-F5344CB8AC3E}">
        <p14:creationId xmlns:p14="http://schemas.microsoft.com/office/powerpoint/2010/main" val="267162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66670" y="2017712"/>
            <a:ext cx="11373447" cy="4730817"/>
          </a:xfrm>
        </p:spPr>
        <p:txBody>
          <a:bodyPr/>
          <a:lstStyle/>
          <a:p>
            <a:pPr marL="0" indent="0" algn="just">
              <a:buNone/>
            </a:pPr>
            <a:r>
              <a:rPr lang="es-BO" sz="2400" dirty="0">
                <a:solidFill>
                  <a:srgbClr val="FF0000"/>
                </a:solidFill>
                <a:latin typeface="Algerian" panose="04020705040A02060702" pitchFamily="82" charset="0"/>
                <a:cs typeface="Arial" panose="020B0604020202020204" pitchFamily="34" charset="0"/>
              </a:rPr>
              <a:t>Objetivos del capítulo:</a:t>
            </a:r>
            <a:endParaRPr lang="es-BO" sz="2400" dirty="0">
              <a:solidFill>
                <a:srgbClr val="FF0000"/>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s-BO" sz="2400" dirty="0">
                <a:latin typeface="Arial" panose="020B0604020202020204" pitchFamily="34" charset="0"/>
                <a:cs typeface="Arial" panose="020B0604020202020204" pitchFamily="34" charset="0"/>
              </a:rPr>
              <a:t>Analizar el funcionamiento de los mercados de bienes</a:t>
            </a:r>
          </a:p>
          <a:p>
            <a:pPr marL="0" lvl="0" indent="0" algn="just">
              <a:buNone/>
            </a:pPr>
            <a:r>
              <a:rPr lang="es-BO" sz="2400" dirty="0">
                <a:latin typeface="Arial" panose="020B0604020202020204" pitchFamily="34" charset="0"/>
                <a:cs typeface="Arial" panose="020B0604020202020204" pitchFamily="34" charset="0"/>
              </a:rPr>
              <a:t>y servicios a través de la teoría económica de la </a:t>
            </a:r>
          </a:p>
          <a:p>
            <a:pPr marL="0" lvl="0" indent="0" algn="just">
              <a:buNone/>
            </a:pPr>
            <a:r>
              <a:rPr lang="es-BO" sz="2400" dirty="0">
                <a:latin typeface="Arial" panose="020B0604020202020204" pitchFamily="34" charset="0"/>
                <a:cs typeface="Arial" panose="020B0604020202020204" pitchFamily="34" charset="0"/>
              </a:rPr>
              <a:t>demanda y la oferta en un mercado de competencia.</a:t>
            </a:r>
          </a:p>
          <a:p>
            <a:pPr marL="0" lvl="0" indent="0" algn="just">
              <a:buNone/>
            </a:pPr>
            <a:endParaRPr lang="es-BO" sz="2400" dirty="0">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s-BO" sz="2400" dirty="0">
                <a:latin typeface="Arial" panose="020B0604020202020204" pitchFamily="34" charset="0"/>
                <a:cs typeface="Arial" panose="020B0604020202020204" pitchFamily="34" charset="0"/>
              </a:rPr>
              <a:t>Aplicar la teoría básica de los mercados para predecir situaciones concretas relacionadas con el comportamiento de la oferta y demanda de mercado.</a:t>
            </a:r>
          </a:p>
          <a:p>
            <a:pPr marL="0" indent="0" algn="just">
              <a:buNone/>
            </a:pPr>
            <a:endParaRPr lang="es-BO" sz="2400" dirty="0">
              <a:latin typeface="Arial" panose="020B0604020202020204" pitchFamily="34" charset="0"/>
              <a:cs typeface="Arial" panose="020B0604020202020204" pitchFamily="34" charset="0"/>
            </a:endParaRPr>
          </a:p>
          <a:p>
            <a:pPr lvl="0" algn="just">
              <a:buFont typeface="Wingdings" panose="05000000000000000000" pitchFamily="2" charset="2"/>
              <a:buChar char="ü"/>
            </a:pPr>
            <a:r>
              <a:rPr lang="es-BO" sz="2400" dirty="0">
                <a:latin typeface="Arial" panose="020B0604020202020204" pitchFamily="34" charset="0"/>
                <a:cs typeface="Arial" panose="020B0604020202020204" pitchFamily="34" charset="0"/>
              </a:rPr>
              <a:t>Analizar las políticas económicas de control de precios e impuestos utilizando el modelo de equilibrio de mercado.</a:t>
            </a:r>
            <a:endParaRPr lang="en-US" sz="2400" dirty="0">
              <a:latin typeface="Arial" panose="020B0604020202020204" pitchFamily="34" charset="0"/>
              <a:cs typeface="Arial" panose="020B0604020202020204" pitchFamily="34" charset="0"/>
            </a:endParaRPr>
          </a:p>
          <a:p>
            <a:pPr marL="0" indent="0" algn="just">
              <a:buNone/>
            </a:pPr>
            <a:r>
              <a:rPr lang="es-BO" sz="2400" dirty="0">
                <a:latin typeface="Arial" panose="020B0604020202020204" pitchFamily="34" charset="0"/>
                <a:cs typeface="Arial" panose="020B0604020202020204" pitchFamily="34" charset="0"/>
              </a:rPr>
              <a:t/>
            </a:r>
            <a:br>
              <a:rPr lang="es-BO"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4" name="Rectángulo redondeado 3"/>
          <p:cNvSpPr/>
          <p:nvPr/>
        </p:nvSpPr>
        <p:spPr bwMode="auto">
          <a:xfrm>
            <a:off x="1442434" y="573188"/>
            <a:ext cx="6774288" cy="1242360"/>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MX" sz="2400" b="0" i="0" u="none" strike="noStrike" cap="none" normalizeH="0" baseline="0" dirty="0">
                <a:ln>
                  <a:noFill/>
                </a:ln>
                <a:solidFill>
                  <a:srgbClr val="FF0000"/>
                </a:solidFill>
                <a:effectLst/>
                <a:latin typeface="Algerian" panose="04020705040A02060702" pitchFamily="82" charset="0"/>
                <a:cs typeface="Arial" panose="020B0604020202020204" pitchFamily="34" charset="0"/>
              </a:rPr>
              <a:t>UNIDAD-III</a:t>
            </a:r>
          </a:p>
          <a:p>
            <a:pPr marL="0" marR="0" indent="0" algn="ctr" defTabSz="914400" rtl="0" eaLnBrk="1" fontAlgn="base" latinLnBrk="0" hangingPunct="1">
              <a:lnSpc>
                <a:spcPct val="100000"/>
              </a:lnSpc>
              <a:spcBef>
                <a:spcPct val="0"/>
              </a:spcBef>
              <a:spcAft>
                <a:spcPct val="0"/>
              </a:spcAft>
              <a:buClrTx/>
              <a:buSzTx/>
              <a:buFontTx/>
              <a:buNone/>
              <a:tabLst/>
            </a:pPr>
            <a:r>
              <a:rPr lang="es-MX" sz="2400" dirty="0">
                <a:solidFill>
                  <a:srgbClr val="FF0000"/>
                </a:solidFill>
                <a:latin typeface="Algerian" panose="04020705040A02060702" pitchFamily="82" charset="0"/>
                <a:cs typeface="Arial" panose="020B0604020202020204" pitchFamily="34" charset="0"/>
              </a:rPr>
              <a:t>INTRODUCCIÓN A LA TEORIA DE PRECIOS</a:t>
            </a:r>
          </a:p>
          <a:p>
            <a:pPr marL="0" marR="0" indent="0" algn="ctr" defTabSz="914400" rtl="0" eaLnBrk="1" fontAlgn="base" latinLnBrk="0" hangingPunct="1">
              <a:lnSpc>
                <a:spcPct val="100000"/>
              </a:lnSpc>
              <a:spcBef>
                <a:spcPct val="0"/>
              </a:spcBef>
              <a:spcAft>
                <a:spcPct val="0"/>
              </a:spcAft>
              <a:buClrTx/>
              <a:buSzTx/>
              <a:buFontTx/>
              <a:buNone/>
              <a:tabLst/>
            </a:pPr>
            <a:r>
              <a:rPr kumimoji="0" lang="es-MX" sz="2400" b="0" i="0" u="none" strike="noStrike" cap="none" normalizeH="0" baseline="0" dirty="0">
                <a:ln>
                  <a:noFill/>
                </a:ln>
                <a:solidFill>
                  <a:srgbClr val="FF0000"/>
                </a:solidFill>
                <a:effectLst/>
                <a:latin typeface="Algerian" panose="04020705040A02060702" pitchFamily="82" charset="0"/>
                <a:cs typeface="Arial" panose="020B0604020202020204" pitchFamily="34" charset="0"/>
              </a:rPr>
              <a:t>(MICROECONOMÍA)</a:t>
            </a:r>
            <a:endParaRPr kumimoji="0" lang="en-US" sz="2400" b="0" i="0" u="none" strike="noStrike" cap="none" normalizeH="0" baseline="0" dirty="0">
              <a:ln>
                <a:noFill/>
              </a:ln>
              <a:solidFill>
                <a:srgbClr val="FF0000"/>
              </a:solidFill>
              <a:effectLst/>
              <a:latin typeface="Algerian" panose="04020705040A02060702" pitchFamily="82" charset="0"/>
              <a:cs typeface="Arial" panose="020B0604020202020204" pitchFamily="34" charset="0"/>
            </a:endParaRPr>
          </a:p>
        </p:txBody>
      </p:sp>
      <p:pic>
        <p:nvPicPr>
          <p:cNvPr id="6" name="Imagen 5"/>
          <p:cNvPicPr>
            <a:picLocks noChangeAspect="1"/>
          </p:cNvPicPr>
          <p:nvPr/>
        </p:nvPicPr>
        <p:blipFill>
          <a:blip r:embed="rId2"/>
          <a:stretch>
            <a:fillRect/>
          </a:stretch>
        </p:blipFill>
        <p:spPr>
          <a:xfrm>
            <a:off x="8680361" y="708338"/>
            <a:ext cx="3259756" cy="3376097"/>
          </a:xfrm>
          <a:prstGeom prst="rect">
            <a:avLst/>
          </a:prstGeom>
        </p:spPr>
      </p:pic>
    </p:spTree>
    <p:extLst>
      <p:ext uri="{BB962C8B-B14F-4D97-AF65-F5344CB8AC3E}">
        <p14:creationId xmlns:p14="http://schemas.microsoft.com/office/powerpoint/2010/main" val="3227026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0070C0"/>
                </a:solidFill>
                <a:latin typeface="Algerian" panose="04020705040A02060702" pitchFamily="82" charset="0"/>
                <a:cs typeface="Arial" panose="020B0604020202020204" pitchFamily="34" charset="0"/>
              </a:rPr>
              <a:t>LEY DE LA DEMANDA</a:t>
            </a:r>
            <a:endParaRPr lang="en-US" sz="2400" dirty="0">
              <a:solidFill>
                <a:srgbClr val="0070C0"/>
              </a:solidFill>
              <a:latin typeface="Algerian" panose="04020705040A02060702" pitchFamily="82" charset="0"/>
              <a:cs typeface="Arial" panose="020B0604020202020204" pitchFamily="34" charset="0"/>
            </a:endParaRPr>
          </a:p>
        </p:txBody>
      </p:sp>
      <p:sp>
        <p:nvSpPr>
          <p:cNvPr id="3" name="Marcador de contenido 2"/>
          <p:cNvSpPr>
            <a:spLocks noGrp="1"/>
          </p:cNvSpPr>
          <p:nvPr>
            <p:ph idx="1"/>
          </p:nvPr>
        </p:nvSpPr>
        <p:spPr>
          <a:xfrm>
            <a:off x="721217" y="2017712"/>
            <a:ext cx="11218900" cy="4563391"/>
          </a:xfrm>
        </p:spPr>
        <p:txBody>
          <a:bodyPr/>
          <a:lstStyle/>
          <a:p>
            <a:pPr marL="0" indent="0" algn="just">
              <a:buNone/>
            </a:pPr>
            <a:r>
              <a:rPr lang="es-MX" sz="2200" dirty="0">
                <a:latin typeface="Arial" panose="020B0604020202020204" pitchFamily="34" charset="0"/>
                <a:cs typeface="Arial" panose="020B0604020202020204" pitchFamily="34" charset="0"/>
              </a:rPr>
              <a:t>La ley de la demanda refleja la relación inversamente proporcional que existe entre la cantidad demandada de un bien o servicio y los precios correspondientes. Por dos razones.</a:t>
            </a:r>
            <a:endParaRPr lang="en-US" sz="2200" dirty="0">
              <a:latin typeface="Arial" panose="020B0604020202020204" pitchFamily="34" charset="0"/>
              <a:cs typeface="Arial" panose="020B0604020202020204" pitchFamily="34" charset="0"/>
            </a:endParaRPr>
          </a:p>
          <a:p>
            <a:pPr marL="0" indent="0" algn="just">
              <a:buNone/>
            </a:pPr>
            <a:r>
              <a:rPr lang="es-MX" sz="2000" b="1" dirty="0">
                <a:latin typeface="Arial" panose="020B0604020202020204" pitchFamily="34" charset="0"/>
                <a:cs typeface="Arial" panose="020B0604020202020204" pitchFamily="34" charset="0"/>
              </a:rPr>
              <a:t>El efecto sustitución</a:t>
            </a:r>
            <a:r>
              <a:rPr lang="es-MX" sz="2000" dirty="0">
                <a:latin typeface="Arial" panose="020B0604020202020204" pitchFamily="34" charset="0"/>
                <a:cs typeface="Arial" panose="020B0604020202020204" pitchFamily="34" charset="0"/>
              </a:rPr>
              <a:t>.  Cuando el precio de un bien </a:t>
            </a:r>
          </a:p>
          <a:p>
            <a:pPr marL="0" indent="0" algn="just">
              <a:buNone/>
            </a:pPr>
            <a:r>
              <a:rPr lang="es-MX" sz="2000" dirty="0">
                <a:latin typeface="Arial" panose="020B0604020202020204" pitchFamily="34" charset="0"/>
                <a:cs typeface="Arial" panose="020B0604020202020204" pitchFamily="34" charset="0"/>
              </a:rPr>
              <a:t>o servicio se incrementa los consumidores lo sustituirán</a:t>
            </a:r>
          </a:p>
          <a:p>
            <a:pPr marL="0" indent="0" algn="just">
              <a:buNone/>
            </a:pPr>
            <a:r>
              <a:rPr lang="es-MX" sz="2000" dirty="0">
                <a:latin typeface="Arial" panose="020B0604020202020204" pitchFamily="34" charset="0"/>
                <a:cs typeface="Arial" panose="020B0604020202020204" pitchFamily="34" charset="0"/>
              </a:rPr>
              <a:t> por otros similares.</a:t>
            </a:r>
            <a:endParaRPr lang="en-US" sz="2000" dirty="0">
              <a:latin typeface="Arial" panose="020B0604020202020204" pitchFamily="34" charset="0"/>
              <a:cs typeface="Arial" panose="020B0604020202020204" pitchFamily="34" charset="0"/>
            </a:endParaRPr>
          </a:p>
          <a:p>
            <a:pPr marL="0" indent="0" algn="just">
              <a:buNone/>
            </a:pPr>
            <a:r>
              <a:rPr lang="es-MX" sz="2000" b="1" dirty="0">
                <a:latin typeface="Arial" panose="020B0604020202020204" pitchFamily="34" charset="0"/>
                <a:cs typeface="Arial" panose="020B0604020202020204" pitchFamily="34" charset="0"/>
              </a:rPr>
              <a:t>El efecto ingreso</a:t>
            </a:r>
            <a:r>
              <a:rPr lang="es-MX" sz="2000" dirty="0">
                <a:latin typeface="Arial" panose="020B0604020202020204" pitchFamily="34" charset="0"/>
                <a:cs typeface="Arial" panose="020B0604020202020204" pitchFamily="34" charset="0"/>
              </a:rPr>
              <a:t> significa que, los consumidores </a:t>
            </a:r>
          </a:p>
          <a:p>
            <a:pPr marL="0" indent="0" algn="just">
              <a:buNone/>
            </a:pPr>
            <a:r>
              <a:rPr lang="es-MX" sz="2000" dirty="0">
                <a:latin typeface="Arial" panose="020B0604020202020204" pitchFamily="34" charset="0"/>
                <a:cs typeface="Arial" panose="020B0604020202020204" pitchFamily="34" charset="0"/>
              </a:rPr>
              <a:t>ya no pueden comprar las unidades que lo hacían </a:t>
            </a:r>
          </a:p>
          <a:p>
            <a:pPr marL="0" indent="0" algn="just">
              <a:buNone/>
            </a:pPr>
            <a:r>
              <a:rPr lang="es-MX" sz="2000" dirty="0">
                <a:latin typeface="Arial" panose="020B0604020202020204" pitchFamily="34" charset="0"/>
                <a:cs typeface="Arial" panose="020B0604020202020204" pitchFamily="34" charset="0"/>
              </a:rPr>
              <a:t>antes por la pérdida de poder adquisitivo del ingreso </a:t>
            </a:r>
          </a:p>
          <a:p>
            <a:pPr marL="0" indent="0" algn="just">
              <a:buNone/>
            </a:pPr>
            <a:r>
              <a:rPr lang="es-MX" sz="2000" dirty="0">
                <a:latin typeface="Arial" panose="020B0604020202020204" pitchFamily="34" charset="0"/>
                <a:cs typeface="Arial" panose="020B0604020202020204" pitchFamily="34" charset="0"/>
              </a:rPr>
              <a:t>real.</a:t>
            </a:r>
            <a:endParaRPr lang="en-US" sz="20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7276563" y="3129566"/>
            <a:ext cx="4468969" cy="3193961"/>
          </a:xfrm>
          <a:prstGeom prst="rect">
            <a:avLst/>
          </a:prstGeom>
        </p:spPr>
      </p:pic>
    </p:spTree>
    <p:extLst>
      <p:ext uri="{BB962C8B-B14F-4D97-AF65-F5344CB8AC3E}">
        <p14:creationId xmlns:p14="http://schemas.microsoft.com/office/powerpoint/2010/main" val="344318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FF0000"/>
                </a:solidFill>
                <a:latin typeface="Algerian" panose="04020705040A02060702" pitchFamily="82" charset="0"/>
                <a:cs typeface="Arial" panose="020B0604020202020204" pitchFamily="34" charset="0"/>
              </a:rPr>
              <a:t>LA DEMANDA DE MERCADO</a:t>
            </a:r>
            <a:endParaRPr lang="en-US" sz="2400" dirty="0">
              <a:solidFill>
                <a:srgbClr val="FF0000"/>
              </a:solidFill>
              <a:latin typeface="Algerian" panose="04020705040A02060702" pitchFamily="82" charset="0"/>
              <a:cs typeface="Arial" panose="020B0604020202020204" pitchFamily="34" charset="0"/>
            </a:endParaRPr>
          </a:p>
        </p:txBody>
      </p:sp>
      <p:sp>
        <p:nvSpPr>
          <p:cNvPr id="3" name="Marcador de contenido 2"/>
          <p:cNvSpPr>
            <a:spLocks noGrp="1"/>
          </p:cNvSpPr>
          <p:nvPr>
            <p:ph idx="1"/>
          </p:nvPr>
        </p:nvSpPr>
        <p:spPr>
          <a:xfrm>
            <a:off x="669701" y="1893194"/>
            <a:ext cx="11270416" cy="4855336"/>
          </a:xfrm>
        </p:spPr>
        <p:txBody>
          <a:bodyPr/>
          <a:lstStyle/>
          <a:p>
            <a:pPr marL="0" indent="0" algn="just">
              <a:buNone/>
            </a:pPr>
            <a:r>
              <a:rPr lang="es-MX" sz="2400" dirty="0">
                <a:latin typeface="Arial" panose="020B0604020202020204" pitchFamily="34" charset="0"/>
                <a:cs typeface="Arial" panose="020B0604020202020204" pitchFamily="34" charset="0"/>
              </a:rPr>
              <a:t>La demanda de mercado es la suma total de cada una de las diferentes demandas individuales existentes de un bien o servicio a los distintos precios del mercado bajo la condición de </a:t>
            </a:r>
            <a:r>
              <a:rPr lang="es-MX" sz="2400" dirty="0" err="1">
                <a:latin typeface="Arial" panose="020B0604020202020204" pitchFamily="34" charset="0"/>
                <a:cs typeface="Arial" panose="020B0604020202020204" pitchFamily="34" charset="0"/>
              </a:rPr>
              <a:t>ceteris</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paribus</a:t>
            </a:r>
            <a:r>
              <a:rPr lang="es-MX" sz="2400" dirty="0">
                <a:latin typeface="Arial" panose="020B0604020202020204" pitchFamily="34" charset="0"/>
                <a:cs typeface="Arial" panose="020B0604020202020204" pitchFamily="34" charset="0"/>
              </a:rPr>
              <a:t>.</a:t>
            </a:r>
          </a:p>
          <a:p>
            <a:pPr algn="just">
              <a:lnSpc>
                <a:spcPct val="107000"/>
              </a:lnSpc>
              <a:spcAft>
                <a:spcPts val="0"/>
              </a:spcAft>
            </a:pPr>
            <a:endParaRPr lang="es-MX" sz="2400" dirty="0">
              <a:latin typeface="Arial" panose="020B0604020202020204" pitchFamily="34" charset="0"/>
              <a:cs typeface="Arial" panose="020B0604020202020204" pitchFamily="34" charset="0"/>
            </a:endParaRPr>
          </a:p>
          <a:p>
            <a:pPr marL="0" indent="0" algn="just">
              <a:lnSpc>
                <a:spcPct val="107000"/>
              </a:lnSpc>
              <a:spcAft>
                <a:spcPts val="0"/>
              </a:spcAft>
              <a:buNone/>
            </a:pPr>
            <a:r>
              <a:rPr lang="es-MX" sz="2400" dirty="0">
                <a:latin typeface="Arial" panose="020B0604020202020204" pitchFamily="34" charset="0"/>
                <a:cs typeface="Arial" panose="020B0604020202020204" pitchFamily="34" charset="0"/>
              </a:rPr>
              <a:t>Para el cálculo de la demanda de mercado se precede a la suma algebraica de los “n” demandantes individuales existentes de acuerdo a la siguiente relación:</a:t>
            </a:r>
          </a:p>
          <a:p>
            <a:pPr marL="0" indent="0" algn="ctr">
              <a:lnSpc>
                <a:spcPct val="107000"/>
              </a:lnSpc>
              <a:spcAft>
                <a:spcPts val="0"/>
              </a:spcAft>
              <a:buNone/>
            </a:pPr>
            <a:endParaRPr lang="en-US" sz="2400" dirty="0">
              <a:latin typeface="Arial" panose="020B0604020202020204" pitchFamily="34" charset="0"/>
              <a:ea typeface="Calibri" panose="020F0502020204030204" pitchFamily="34" charset="0"/>
              <a:cs typeface="Times New Roman" panose="02020603050405020304" pitchFamily="18"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buNone/>
            </a:pPr>
            <a:endParaRPr lang="en-US" dirty="0"/>
          </a:p>
        </p:txBody>
      </p:sp>
      <mc:AlternateContent xmlns:mc="http://schemas.openxmlformats.org/markup-compatibility/2006" xmlns:a14="http://schemas.microsoft.com/office/drawing/2010/main">
        <mc:Choice Requires="a14">
          <p:sp>
            <p:nvSpPr>
              <p:cNvPr id="6" name="Rectángulo redondeado 5"/>
              <p:cNvSpPr/>
              <p:nvPr/>
            </p:nvSpPr>
            <p:spPr bwMode="auto">
              <a:xfrm>
                <a:off x="4649274" y="4868214"/>
                <a:ext cx="2820472" cy="618186"/>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panose="020B0604020202020204" pitchFamily="34" charset="0"/>
                    <a:ea typeface="Calibri" panose="020F0502020204030204" pitchFamily="34" charset="0"/>
                    <a:cs typeface="Times New Roman" panose="02020603050405020304" pitchFamily="18" charset="0"/>
                  </a:rPr>
                  <a:t>D</a:t>
                </a:r>
                <a:r>
                  <a:rPr kumimoji="0" lang="en-US" sz="2400" b="1" i="0" u="none" strike="noStrike" kern="1200" cap="none" spc="0" normalizeH="0" baseline="-25000" noProof="0" dirty="0" err="1">
                    <a:ln>
                      <a:noFill/>
                    </a:ln>
                    <a:solidFill>
                      <a:srgbClr val="FF0000"/>
                    </a:solidFill>
                    <a:effectLst/>
                    <a:uLnTx/>
                    <a:uFillTx/>
                    <a:latin typeface="Arial" panose="020B0604020202020204" pitchFamily="34" charset="0"/>
                    <a:ea typeface="Calibri" panose="020F0502020204030204" pitchFamily="34" charset="0"/>
                    <a:cs typeface="Times New Roman" panose="02020603050405020304" pitchFamily="18" charset="0"/>
                  </a:rPr>
                  <a:t>m</a:t>
                </a:r>
                <a:r>
                  <a:rPr kumimoji="0" lang="en-US" sz="2400" b="0" i="0" u="none" strike="noStrike" kern="1200" cap="none" spc="0" normalizeH="0" baseline="0" noProof="0" dirty="0">
                    <a:ln>
                      <a:noFill/>
                    </a:ln>
                    <a:solidFill>
                      <a:srgbClr val="FF0000"/>
                    </a:solidFill>
                    <a:effectLst/>
                    <a:uLnTx/>
                    <a:uFillTx/>
                    <a:latin typeface="Arial" panose="020B0604020202020204" pitchFamily="34" charset="0"/>
                    <a:ea typeface="Calibri" panose="020F0502020204030204" pitchFamily="34" charset="0"/>
                    <a:cs typeface="Times New Roman" panose="02020603050405020304" pitchFamily="18" charset="0"/>
                  </a:rPr>
                  <a:t>=</a:t>
                </a:r>
                <a14:m>
                  <m:oMath xmlns:m="http://schemas.openxmlformats.org/officeDocument/2006/math">
                    <m:nary>
                      <m:naryPr>
                        <m:chr m:val="∑"/>
                        <m:limLoc m:val="undOvr"/>
                        <m:ctrlPr>
                          <a:rPr kumimoji="0" lang="en-US"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ctrlPr>
                      </m:naryPr>
                      <m:sub>
                        <m:r>
                          <a:rPr kumimoji="0" lang="es-MX"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𝑖</m:t>
                        </m:r>
                        <m:r>
                          <a:rPr kumimoji="0" lang="en-US"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=1</m:t>
                        </m:r>
                      </m:sub>
                      <m:sup>
                        <m:r>
                          <a:rPr kumimoji="0" lang="es-MX"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𝑛</m:t>
                        </m:r>
                      </m:sup>
                      <m:e>
                        <m:r>
                          <a:rPr kumimoji="0" lang="es-MX"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𝑄𝑑𝑖</m:t>
                        </m:r>
                        <m:r>
                          <a:rPr kumimoji="0" lang="es-MX"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 </m:t>
                        </m:r>
                        <m:r>
                          <a:rPr kumimoji="0" lang="es-MX"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𝑓</m:t>
                        </m:r>
                        <m:r>
                          <a:rPr kumimoji="0" lang="en-US"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m:t>
                        </m:r>
                        <m:r>
                          <a:rPr kumimoji="0" lang="es-MX"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𝑃𝑥</m:t>
                        </m:r>
                        <m:r>
                          <a:rPr kumimoji="0" lang="en-US" sz="2400" b="0" i="1"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Arial" panose="020B0604020202020204" pitchFamily="34" charset="0"/>
                          </a:rPr>
                          <m:t>)</m:t>
                        </m:r>
                      </m:e>
                    </m:nary>
                  </m:oMath>
                </a14:m>
                <a:endParaRPr kumimoji="0" 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mc:Choice>
        <mc:Fallback xmlns="">
          <p:sp>
            <p:nvSpPr>
              <p:cNvPr id="6" name="Rectángulo redondeado 5"/>
              <p:cNvSpPr>
                <a:spLocks noRot="1" noChangeAspect="1" noMove="1" noResize="1" noEditPoints="1" noAdjustHandles="1" noChangeArrowheads="1" noChangeShapeType="1" noTextEdit="1"/>
              </p:cNvSpPr>
              <p:nvPr/>
            </p:nvSpPr>
            <p:spPr bwMode="auto">
              <a:xfrm>
                <a:off x="4649274" y="4868214"/>
                <a:ext cx="2820472" cy="618186"/>
              </a:xfrm>
              <a:prstGeom prst="roundRect">
                <a:avLst/>
              </a:prstGeom>
              <a:blipFill rotWithShape="0">
                <a:blip r:embed="rId2"/>
                <a:stretch>
                  <a:fillRect l="-2155" t="-89320" r="-216" b="-124272"/>
                </a:stretch>
              </a:blipFill>
              <a:ln w="9525" cap="flat" cmpd="sng" algn="ctr">
                <a:solidFill>
                  <a:schemeClr val="tx1"/>
                </a:solidFill>
                <a:prstDash val="solid"/>
                <a:miter lim="800000"/>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3401117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p:cNvSpPr>
            <a:spLocks noGrp="1"/>
          </p:cNvSpPr>
          <p:nvPr>
            <p:ph idx="1"/>
          </p:nvPr>
        </p:nvSpPr>
        <p:spPr>
          <a:xfrm>
            <a:off x="579549" y="2017713"/>
            <a:ext cx="11360568" cy="4602028"/>
          </a:xfrm>
        </p:spPr>
        <p:txBody>
          <a:bodyPr/>
          <a:lstStyle/>
          <a:p>
            <a:pPr marL="0" indent="0" algn="just">
              <a:buNone/>
            </a:pPr>
            <a:r>
              <a:rPr lang="es-MX" sz="2400" dirty="0">
                <a:latin typeface="Arial" panose="020B0604020202020204" pitchFamily="34" charset="0"/>
                <a:cs typeface="Arial" panose="020B0604020202020204" pitchFamily="34" charset="0"/>
              </a:rPr>
              <a:t>En el siguiente gráfico, se muestra la demanda de mercado a través de  la suma horizontal de las demandas individuales de carne de pollo de las familias Añez y Vargas, suponiendo que en el mercado solo existen dos consumidores.</a:t>
            </a:r>
          </a:p>
          <a:p>
            <a:pPr marL="0" indent="0">
              <a:buNone/>
            </a:pPr>
            <a:endParaRPr lang="en-US" dirty="0"/>
          </a:p>
        </p:txBody>
      </p:sp>
      <p:sp>
        <p:nvSpPr>
          <p:cNvPr id="10" name="Rectángulo redondeado 9"/>
          <p:cNvSpPr/>
          <p:nvPr/>
        </p:nvSpPr>
        <p:spPr bwMode="auto">
          <a:xfrm>
            <a:off x="1399123" y="3553427"/>
            <a:ext cx="8813823" cy="2937525"/>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11" name="Imagen 10" descr="C:\Users\HP 240 G5\Desktop\Graficas de Eco\Unidad2CF\Diapositiva2.PNG"/>
          <p:cNvPicPr/>
          <p:nvPr/>
        </p:nvPicPr>
        <p:blipFill rotWithShape="1">
          <a:blip r:embed="rId2">
            <a:extLst>
              <a:ext uri="{28A0092B-C50C-407E-A947-70E740481C1C}">
                <a14:useLocalDpi xmlns:a14="http://schemas.microsoft.com/office/drawing/2010/main" val="0"/>
              </a:ext>
            </a:extLst>
          </a:blip>
          <a:srcRect l="3241" t="17012" r="8942" b="36484"/>
          <a:stretch/>
        </p:blipFill>
        <p:spPr bwMode="auto">
          <a:xfrm>
            <a:off x="1860997" y="3709114"/>
            <a:ext cx="8062174" cy="268057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2984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6769" y="617538"/>
            <a:ext cx="10518532" cy="1143000"/>
          </a:xfrm>
        </p:spPr>
        <p:txBody>
          <a:bodyPr/>
          <a:lstStyle/>
          <a:p>
            <a:r>
              <a:rPr lang="es-ES" sz="2200" b="1" dirty="0">
                <a:solidFill>
                  <a:srgbClr val="0070C0"/>
                </a:solidFill>
                <a:latin typeface="Algerian" panose="04020705040A02060702" pitchFamily="82" charset="0"/>
              </a:rPr>
              <a:t>Movimientos a lo largo de la curva y desplazamientos de la demanda</a:t>
            </a:r>
            <a:r>
              <a:rPr lang="en-US" sz="2200" b="1" dirty="0">
                <a:solidFill>
                  <a:srgbClr val="0070C0"/>
                </a:solidFill>
                <a:latin typeface="Algerian" panose="04020705040A02060702" pitchFamily="82" charset="0"/>
              </a:rPr>
              <a:t/>
            </a:r>
            <a:br>
              <a:rPr lang="en-US" sz="2200" b="1" dirty="0">
                <a:solidFill>
                  <a:srgbClr val="0070C0"/>
                </a:solidFill>
                <a:latin typeface="Algerian" panose="04020705040A02060702" pitchFamily="82" charset="0"/>
              </a:rPr>
            </a:br>
            <a:endParaRPr lang="en-US" sz="2200" dirty="0">
              <a:solidFill>
                <a:srgbClr val="0070C0"/>
              </a:solidFill>
              <a:latin typeface="Algerian" panose="04020705040A02060702" pitchFamily="82" charset="0"/>
            </a:endParaRPr>
          </a:p>
        </p:txBody>
      </p:sp>
      <p:sp>
        <p:nvSpPr>
          <p:cNvPr id="3" name="Marcador de contenido 2"/>
          <p:cNvSpPr>
            <a:spLocks noGrp="1"/>
          </p:cNvSpPr>
          <p:nvPr>
            <p:ph idx="1"/>
          </p:nvPr>
        </p:nvSpPr>
        <p:spPr>
          <a:xfrm>
            <a:off x="576775" y="1893194"/>
            <a:ext cx="11363342" cy="4732689"/>
          </a:xfrm>
        </p:spPr>
        <p:txBody>
          <a:bodyPr/>
          <a:lstStyle/>
          <a:p>
            <a:pPr marL="0" indent="0" algn="just">
              <a:buNone/>
            </a:pPr>
            <a:r>
              <a:rPr lang="es-MX" sz="2400" dirty="0">
                <a:latin typeface="Arial" panose="020B0604020202020204" pitchFamily="34" charset="0"/>
                <a:cs typeface="Arial" panose="020B0604020202020204" pitchFamily="34" charset="0"/>
              </a:rPr>
              <a:t>Ocurren cuando la variable precio (</a:t>
            </a:r>
            <a:r>
              <a:rPr lang="es-MX" sz="2400" dirty="0" err="1">
                <a:latin typeface="Arial" panose="020B0604020202020204" pitchFamily="34" charset="0"/>
                <a:cs typeface="Arial" panose="020B0604020202020204" pitchFamily="34" charset="0"/>
              </a:rPr>
              <a:t>Px</a:t>
            </a:r>
            <a:r>
              <a:rPr lang="es-MX" sz="2400" dirty="0">
                <a:latin typeface="Arial" panose="020B0604020202020204" pitchFamily="34" charset="0"/>
                <a:cs typeface="Arial" panose="020B0604020202020204" pitchFamily="34" charset="0"/>
              </a:rPr>
              <a:t>) de la demanda </a:t>
            </a:r>
            <a:r>
              <a:rPr lang="es-MX" sz="2400" dirty="0" smtClean="0">
                <a:latin typeface="Arial" panose="020B0604020202020204" pitchFamily="34" charset="0"/>
                <a:cs typeface="Arial" panose="020B0604020202020204" pitchFamily="34" charset="0"/>
              </a:rPr>
              <a:t>cambian, así como cuando las variables denominadas </a:t>
            </a:r>
            <a:r>
              <a:rPr lang="es-MX" sz="2400" dirty="0" err="1">
                <a:latin typeface="Arial" panose="020B0604020202020204" pitchFamily="34" charset="0"/>
                <a:cs typeface="Arial" panose="020B0604020202020204" pitchFamily="34" charset="0"/>
              </a:rPr>
              <a:t>ceteris</a:t>
            </a:r>
            <a:r>
              <a:rPr lang="es-MX" sz="2400" dirty="0">
                <a:latin typeface="Arial" panose="020B0604020202020204" pitchFamily="34" charset="0"/>
                <a:cs typeface="Arial" panose="020B0604020202020204" pitchFamily="34" charset="0"/>
              </a:rPr>
              <a:t> </a:t>
            </a:r>
            <a:r>
              <a:rPr lang="es-MX" sz="2400" dirty="0" err="1" smtClean="0">
                <a:latin typeface="Arial" panose="020B0604020202020204" pitchFamily="34" charset="0"/>
                <a:cs typeface="Arial" panose="020B0604020202020204" pitchFamily="34" charset="0"/>
              </a:rPr>
              <a:t>paribus</a:t>
            </a:r>
            <a:r>
              <a:rPr lang="es-MX" sz="2400" dirty="0" smtClean="0">
                <a:latin typeface="Arial" panose="020B0604020202020204" pitchFamily="34" charset="0"/>
                <a:cs typeface="Arial" panose="020B0604020202020204" pitchFamily="34" charset="0"/>
              </a:rPr>
              <a:t> sufren modificaciones (I</a:t>
            </a:r>
            <a:r>
              <a:rPr lang="es-MX" sz="2400" dirty="0">
                <a:latin typeface="Arial" panose="020B0604020202020204" pitchFamily="34" charset="0"/>
                <a:cs typeface="Arial" panose="020B0604020202020204" pitchFamily="34" charset="0"/>
              </a:rPr>
              <a:t>, G, </a:t>
            </a:r>
            <a:r>
              <a:rPr lang="es-MX" sz="2400" dirty="0" err="1">
                <a:latin typeface="Arial" panose="020B0604020202020204" pitchFamily="34" charset="0"/>
                <a:cs typeface="Arial" panose="020B0604020202020204" pitchFamily="34" charset="0"/>
              </a:rPr>
              <a:t>Ps</a:t>
            </a:r>
            <a:r>
              <a:rPr lang="es-MX" sz="2400" dirty="0">
                <a:latin typeface="Arial" panose="020B0604020202020204" pitchFamily="34" charset="0"/>
                <a:cs typeface="Arial" panose="020B0604020202020204" pitchFamily="34" charset="0"/>
              </a:rPr>
              <a:t>, Pc, </a:t>
            </a:r>
            <a:r>
              <a:rPr lang="es-MX" sz="2400" dirty="0" err="1">
                <a:latin typeface="Arial" panose="020B0604020202020204" pitchFamily="34" charset="0"/>
                <a:cs typeface="Arial" panose="020B0604020202020204" pitchFamily="34" charset="0"/>
              </a:rPr>
              <a:t>No.Dx</a:t>
            </a:r>
            <a:r>
              <a:rPr lang="es-MX" sz="2400" dirty="0">
                <a:latin typeface="Arial" panose="020B0604020202020204" pitchFamily="34" charset="0"/>
                <a:cs typeface="Arial" panose="020B0604020202020204" pitchFamily="34" charset="0"/>
              </a:rPr>
              <a:t> y </a:t>
            </a:r>
            <a:r>
              <a:rPr lang="es-MX" sz="2400" dirty="0" err="1">
                <a:latin typeface="Arial" panose="020B0604020202020204" pitchFamily="34" charset="0"/>
                <a:cs typeface="Arial" panose="020B0604020202020204" pitchFamily="34" charset="0"/>
              </a:rPr>
              <a:t>Ef</a:t>
            </a:r>
            <a:r>
              <a:rPr lang="es-MX" sz="2400" dirty="0" smtClean="0">
                <a:latin typeface="Arial" panose="020B0604020202020204" pitchFamily="34" charset="0"/>
                <a:cs typeface="Arial" panose="020B0604020202020204" pitchFamily="34" charset="0"/>
              </a:rPr>
              <a:t>) y éstas pueden ser las siguientes:</a:t>
            </a:r>
            <a:endParaRPr lang="es-MX" sz="2400" dirty="0">
              <a:latin typeface="Arial" panose="020B0604020202020204" pitchFamily="34" charset="0"/>
              <a:cs typeface="Arial" panose="020B0604020202020204" pitchFamily="34" charset="0"/>
            </a:endParaRPr>
          </a:p>
          <a:p>
            <a:pPr marL="0" indent="0" algn="just">
              <a:buNone/>
            </a:pPr>
            <a:endParaRPr lang="es-MX" sz="2400" b="1" dirty="0">
              <a:solidFill>
                <a:srgbClr val="FF0000"/>
              </a:solidFill>
              <a:latin typeface="Arial" panose="020B0604020202020204" pitchFamily="34" charset="0"/>
              <a:cs typeface="Arial" panose="020B0604020202020204" pitchFamily="34" charset="0"/>
            </a:endParaRPr>
          </a:p>
          <a:p>
            <a:pPr marL="0" indent="0" algn="just">
              <a:buNone/>
            </a:pPr>
            <a:r>
              <a:rPr lang="es-MX" sz="2400" b="1" dirty="0">
                <a:solidFill>
                  <a:srgbClr val="FF0000"/>
                </a:solidFill>
              </a:rPr>
              <a:t>Aumento de la cantidad demandada</a:t>
            </a:r>
            <a:r>
              <a:rPr lang="es-MX" sz="2400" b="1" dirty="0"/>
              <a:t>. </a:t>
            </a:r>
          </a:p>
          <a:p>
            <a:pPr marL="0" indent="0" algn="just">
              <a:buNone/>
            </a:pPr>
            <a:r>
              <a:rPr lang="es-MX" sz="2400" dirty="0"/>
              <a:t>Este fenómeno ocurre cuando existe un </a:t>
            </a:r>
          </a:p>
          <a:p>
            <a:pPr marL="0" indent="0" algn="just">
              <a:buNone/>
            </a:pPr>
            <a:r>
              <a:rPr lang="es-MX" sz="2400" dirty="0"/>
              <a:t>desplazamiento sobre la curva de demanda, </a:t>
            </a:r>
          </a:p>
          <a:p>
            <a:pPr marL="0" indent="0" algn="just">
              <a:buNone/>
            </a:pPr>
            <a:r>
              <a:rPr lang="es-MX" sz="2400" dirty="0"/>
              <a:t>de arriba hacia abajo, o viceversa que </a:t>
            </a:r>
          </a:p>
          <a:p>
            <a:pPr marL="0" indent="0" algn="just">
              <a:buNone/>
            </a:pPr>
            <a:r>
              <a:rPr lang="es-MX" sz="2400" dirty="0"/>
              <a:t>implica un aumento de la cantidad demandada </a:t>
            </a:r>
          </a:p>
          <a:p>
            <a:pPr marL="0" indent="0" algn="just">
              <a:buNone/>
            </a:pPr>
            <a:r>
              <a:rPr lang="es-MX" sz="2400" dirty="0"/>
              <a:t>a consecuencia de una disminución del precio. </a:t>
            </a:r>
            <a:endParaRPr lang="es-MX"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buNone/>
            </a:pPr>
            <a:endParaRPr lang="en-US" dirty="0"/>
          </a:p>
        </p:txBody>
      </p:sp>
      <p:pic>
        <p:nvPicPr>
          <p:cNvPr id="5" name="Imagen 4"/>
          <p:cNvPicPr>
            <a:picLocks noChangeAspect="1"/>
          </p:cNvPicPr>
          <p:nvPr/>
        </p:nvPicPr>
        <p:blipFill>
          <a:blip r:embed="rId2"/>
          <a:stretch>
            <a:fillRect/>
          </a:stretch>
        </p:blipFill>
        <p:spPr>
          <a:xfrm>
            <a:off x="7134895" y="3039414"/>
            <a:ext cx="4790405" cy="3599348"/>
          </a:xfrm>
          <a:prstGeom prst="rect">
            <a:avLst/>
          </a:prstGeom>
        </p:spPr>
      </p:pic>
    </p:spTree>
    <p:extLst>
      <p:ext uri="{BB962C8B-B14F-4D97-AF65-F5344CB8AC3E}">
        <p14:creationId xmlns:p14="http://schemas.microsoft.com/office/powerpoint/2010/main" val="6487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1065" y="2017712"/>
            <a:ext cx="11309052" cy="4524755"/>
          </a:xfrm>
        </p:spPr>
        <p:txBody>
          <a:bodyPr/>
          <a:lstStyle/>
          <a:p>
            <a:pPr marL="0" indent="0" algn="just">
              <a:buNone/>
            </a:pPr>
            <a:r>
              <a:rPr lang="es-MX" b="1" dirty="0">
                <a:solidFill>
                  <a:srgbClr val="FF0000"/>
                </a:solidFill>
              </a:rPr>
              <a:t>Cambios en la demanda</a:t>
            </a:r>
            <a:r>
              <a:rPr lang="es-MX" dirty="0">
                <a:solidFill>
                  <a:srgbClr val="FF0000"/>
                </a:solidFill>
              </a:rPr>
              <a:t>. </a:t>
            </a:r>
            <a:r>
              <a:rPr lang="es-MX" dirty="0"/>
              <a:t>Son aquellos movimientos cuando la curva de demanda del mercado se desplaza, tanto a la derecha como la izquierda </a:t>
            </a:r>
          </a:p>
          <a:p>
            <a:pPr marL="0" indent="0" algn="just">
              <a:buNone/>
            </a:pPr>
            <a:r>
              <a:rPr lang="es-MX" dirty="0"/>
              <a:t>y ocurren solo cuando varían</a:t>
            </a:r>
          </a:p>
          <a:p>
            <a:pPr marL="0" indent="0" algn="just">
              <a:buNone/>
            </a:pPr>
            <a:r>
              <a:rPr lang="es-MX" dirty="0"/>
              <a:t> cualquiera de los factores </a:t>
            </a:r>
          </a:p>
          <a:p>
            <a:pPr marL="0" indent="0" algn="just">
              <a:buNone/>
            </a:pPr>
            <a:r>
              <a:rPr lang="es-MX" dirty="0" err="1"/>
              <a:t>ceteris</a:t>
            </a:r>
            <a:r>
              <a:rPr lang="es-MX" dirty="0"/>
              <a:t> </a:t>
            </a:r>
            <a:r>
              <a:rPr lang="es-MX" dirty="0" err="1"/>
              <a:t>paribus</a:t>
            </a:r>
            <a:r>
              <a:rPr lang="es-MX" dirty="0"/>
              <a:t> (I, G, Pr, </a:t>
            </a:r>
            <a:r>
              <a:rPr lang="es-MX" dirty="0" err="1"/>
              <a:t>Mdo</a:t>
            </a:r>
            <a:r>
              <a:rPr lang="es-MX" dirty="0"/>
              <a:t>, </a:t>
            </a:r>
            <a:r>
              <a:rPr lang="es-MX" dirty="0" err="1"/>
              <a:t>Ef</a:t>
            </a:r>
            <a:r>
              <a:rPr lang="es-MX" dirty="0"/>
              <a:t>). </a:t>
            </a:r>
          </a:p>
          <a:p>
            <a:pPr marL="0" indent="0">
              <a:buNone/>
            </a:pPr>
            <a:endParaRPr lang="en-US" dirty="0"/>
          </a:p>
        </p:txBody>
      </p:sp>
      <p:pic>
        <p:nvPicPr>
          <p:cNvPr id="7" name="Imagen 6"/>
          <p:cNvPicPr>
            <a:picLocks noChangeAspect="1"/>
          </p:cNvPicPr>
          <p:nvPr/>
        </p:nvPicPr>
        <p:blipFill>
          <a:blip r:embed="rId2"/>
          <a:stretch>
            <a:fillRect/>
          </a:stretch>
        </p:blipFill>
        <p:spPr>
          <a:xfrm>
            <a:off x="7405351" y="3374265"/>
            <a:ext cx="4391695" cy="3168201"/>
          </a:xfrm>
          <a:prstGeom prst="rect">
            <a:avLst/>
          </a:prstGeom>
        </p:spPr>
      </p:pic>
    </p:spTree>
    <p:extLst>
      <p:ext uri="{BB962C8B-B14F-4D97-AF65-F5344CB8AC3E}">
        <p14:creationId xmlns:p14="http://schemas.microsoft.com/office/powerpoint/2010/main" val="243621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0070C0"/>
                </a:solidFill>
                <a:latin typeface="Algerian" panose="04020705040A02060702" pitchFamily="82" charset="0"/>
              </a:rPr>
              <a:t>LA OFERTA</a:t>
            </a:r>
            <a:endParaRPr lang="en-US" sz="2400" dirty="0">
              <a:solidFill>
                <a:srgbClr val="0070C0"/>
              </a:solidFill>
              <a:latin typeface="Algerian" panose="04020705040A02060702" pitchFamily="82" charset="0"/>
            </a:endParaRPr>
          </a:p>
        </p:txBody>
      </p:sp>
      <p:sp>
        <p:nvSpPr>
          <p:cNvPr id="3" name="Marcador de contenido 2"/>
          <p:cNvSpPr>
            <a:spLocks noGrp="1"/>
          </p:cNvSpPr>
          <p:nvPr>
            <p:ph idx="1"/>
          </p:nvPr>
        </p:nvSpPr>
        <p:spPr>
          <a:xfrm>
            <a:off x="643944" y="2017713"/>
            <a:ext cx="11296173" cy="4666422"/>
          </a:xfrm>
        </p:spPr>
        <p:txBody>
          <a:bodyPr/>
          <a:lstStyle/>
          <a:p>
            <a:pPr marL="0" indent="0" algn="just">
              <a:buNone/>
            </a:pPr>
            <a:r>
              <a:rPr lang="es-MX" sz="2400" dirty="0">
                <a:latin typeface="Arial" panose="020B0604020202020204" pitchFamily="34" charset="0"/>
                <a:cs typeface="Arial" panose="020B0604020202020204" pitchFamily="34" charset="0"/>
              </a:rPr>
              <a:t>Son diferentes cantidades de un bien o servicio que una empresa esta dispuesta y en condiciones de vender, en función de los diferentes niveles de precios posibles, y en un periodo de tiempo determinado.</a:t>
            </a:r>
          </a:p>
          <a:p>
            <a:pPr marL="0" indent="0" algn="just">
              <a:buNone/>
            </a:pPr>
            <a:r>
              <a:rPr lang="es-MX" sz="2400" dirty="0"/>
              <a:t>La función matemática se representa por:  </a:t>
            </a:r>
            <a:r>
              <a:rPr lang="es-MX" sz="2400" dirty="0">
                <a:solidFill>
                  <a:srgbClr val="FF0000"/>
                </a:solidFill>
              </a:rPr>
              <a:t> </a:t>
            </a:r>
            <a:r>
              <a:rPr lang="es-MX" sz="2400" dirty="0" err="1">
                <a:solidFill>
                  <a:srgbClr val="FF0000"/>
                </a:solidFill>
              </a:rPr>
              <a:t>S</a:t>
            </a:r>
            <a:r>
              <a:rPr lang="es-MX" sz="2400" b="1" baseline="-25000" dirty="0" err="1">
                <a:solidFill>
                  <a:srgbClr val="FF0000"/>
                </a:solidFill>
              </a:rPr>
              <a:t>x</a:t>
            </a:r>
            <a:r>
              <a:rPr lang="es-MX" sz="2400" dirty="0">
                <a:solidFill>
                  <a:srgbClr val="FF0000"/>
                </a:solidFill>
              </a:rPr>
              <a:t>=  f (</a:t>
            </a:r>
            <a:r>
              <a:rPr lang="es-MX" sz="2400" dirty="0" err="1">
                <a:solidFill>
                  <a:srgbClr val="FF0000"/>
                </a:solidFill>
              </a:rPr>
              <a:t>Px</a:t>
            </a:r>
            <a:r>
              <a:rPr lang="es-MX" sz="2400" dirty="0">
                <a:solidFill>
                  <a:srgbClr val="FF0000"/>
                </a:solidFill>
              </a:rPr>
              <a:t>), </a:t>
            </a:r>
            <a:r>
              <a:rPr lang="es-MX" sz="2400" dirty="0" err="1">
                <a:solidFill>
                  <a:srgbClr val="FF0000"/>
                </a:solidFill>
              </a:rPr>
              <a:t>Ceteris</a:t>
            </a:r>
            <a:r>
              <a:rPr lang="es-MX" sz="2400" dirty="0">
                <a:solidFill>
                  <a:srgbClr val="FF0000"/>
                </a:solidFill>
              </a:rPr>
              <a:t> </a:t>
            </a:r>
            <a:r>
              <a:rPr lang="es-MX" sz="2400" dirty="0" err="1">
                <a:solidFill>
                  <a:srgbClr val="FF0000"/>
                </a:solidFill>
              </a:rPr>
              <a:t>paribus</a:t>
            </a:r>
            <a:r>
              <a:rPr lang="es-MX" sz="2400" dirty="0">
                <a:solidFill>
                  <a:srgbClr val="FF0000"/>
                </a:solidFill>
              </a:rPr>
              <a:t> </a:t>
            </a:r>
            <a:endParaRPr lang="es-MX" sz="2400" dirty="0"/>
          </a:p>
          <a:p>
            <a:pPr marL="0" indent="0" algn="ctr">
              <a:buNone/>
            </a:pPr>
            <a:endParaRPr lang="es-MX" sz="2400" dirty="0"/>
          </a:p>
          <a:p>
            <a:pPr marL="0" indent="0" algn="just">
              <a:buNone/>
            </a:pPr>
            <a:r>
              <a:rPr lang="es-MX" sz="2000" dirty="0">
                <a:latin typeface="Arial" panose="020B0604020202020204" pitchFamily="34" charset="0"/>
                <a:cs typeface="Arial" panose="020B0604020202020204" pitchFamily="34" charset="0"/>
              </a:rPr>
              <a:t>Los otros factores que influyen en la oferta son: </a:t>
            </a:r>
          </a:p>
          <a:p>
            <a:pPr marL="0" indent="0" algn="just">
              <a:buNone/>
            </a:pPr>
            <a:r>
              <a:rPr lang="es-MX" sz="2000" dirty="0">
                <a:latin typeface="Arial" panose="020B0604020202020204" pitchFamily="34" charset="0"/>
                <a:cs typeface="Arial" panose="020B0604020202020204" pitchFamily="34" charset="0"/>
              </a:rPr>
              <a:t>El precio de los factores de producción (</a:t>
            </a:r>
            <a:r>
              <a:rPr lang="es-MX" sz="2000" dirty="0" err="1">
                <a:latin typeface="Arial" panose="020B0604020202020204" pitchFamily="34" charset="0"/>
                <a:cs typeface="Arial" panose="020B0604020202020204" pitchFamily="34" charset="0"/>
              </a:rPr>
              <a:t>Pf</a:t>
            </a:r>
            <a:r>
              <a:rPr lang="es-MX" sz="2000" dirty="0">
                <a:latin typeface="Arial" panose="020B0604020202020204" pitchFamily="34" charset="0"/>
                <a:cs typeface="Arial" panose="020B0604020202020204" pitchFamily="34" charset="0"/>
              </a:rPr>
              <a:t>), </a:t>
            </a:r>
          </a:p>
          <a:p>
            <a:pPr marL="0" indent="0" algn="just">
              <a:buNone/>
            </a:pPr>
            <a:r>
              <a:rPr lang="es-MX" sz="2000" dirty="0">
                <a:latin typeface="Arial" panose="020B0604020202020204" pitchFamily="34" charset="0"/>
                <a:cs typeface="Arial" panose="020B0604020202020204" pitchFamily="34" charset="0"/>
              </a:rPr>
              <a:t>La tecnología (</a:t>
            </a:r>
            <a:r>
              <a:rPr lang="es-MX" sz="2000" dirty="0" err="1">
                <a:latin typeface="Arial" panose="020B0604020202020204" pitchFamily="34" charset="0"/>
                <a:cs typeface="Arial" panose="020B0604020202020204" pitchFamily="34" charset="0"/>
              </a:rPr>
              <a:t>Tec</a:t>
            </a:r>
            <a:r>
              <a:rPr lang="es-MX" sz="2000" dirty="0">
                <a:latin typeface="Arial" panose="020B0604020202020204" pitchFamily="34" charset="0"/>
                <a:cs typeface="Arial" panose="020B0604020202020204" pitchFamily="34" charset="0"/>
              </a:rPr>
              <a:t>), </a:t>
            </a:r>
          </a:p>
          <a:p>
            <a:pPr marL="0" indent="0" algn="just">
              <a:buNone/>
            </a:pPr>
            <a:r>
              <a:rPr lang="es-MX" sz="2000" dirty="0">
                <a:latin typeface="Arial" panose="020B0604020202020204" pitchFamily="34" charset="0"/>
                <a:cs typeface="Arial" panose="020B0604020202020204" pitchFamily="34" charset="0"/>
              </a:rPr>
              <a:t>El precio de los bienes relacionados (Pr), </a:t>
            </a:r>
          </a:p>
          <a:p>
            <a:pPr marL="0" indent="0" algn="just">
              <a:buNone/>
            </a:pPr>
            <a:r>
              <a:rPr lang="es-MX" sz="2000" dirty="0">
                <a:latin typeface="Arial" panose="020B0604020202020204" pitchFamily="34" charset="0"/>
                <a:cs typeface="Arial" panose="020B0604020202020204" pitchFamily="34" charset="0"/>
              </a:rPr>
              <a:t>El número de ofertantes (</a:t>
            </a:r>
            <a:r>
              <a:rPr lang="es-MX" sz="2000" dirty="0" err="1">
                <a:latin typeface="Arial" panose="020B0604020202020204" pitchFamily="34" charset="0"/>
                <a:cs typeface="Arial" panose="020B0604020202020204" pitchFamily="34" charset="0"/>
              </a:rPr>
              <a:t>Ns</a:t>
            </a:r>
            <a:r>
              <a:rPr lang="es-MX" sz="2000" dirty="0">
                <a:latin typeface="Arial" panose="020B0604020202020204" pitchFamily="34" charset="0"/>
                <a:cs typeface="Arial" panose="020B0604020202020204" pitchFamily="34" charset="0"/>
              </a:rPr>
              <a:t>)</a:t>
            </a:r>
          </a:p>
          <a:p>
            <a:pPr marL="0" indent="0" algn="just">
              <a:buNone/>
            </a:pPr>
            <a:r>
              <a:rPr lang="es-MX" sz="2000" dirty="0">
                <a:latin typeface="Arial" panose="020B0604020202020204" pitchFamily="34" charset="0"/>
                <a:cs typeface="Arial" panose="020B0604020202020204" pitchFamily="34" charset="0"/>
              </a:rPr>
              <a:t>Las expectativas futuras de los precios (</a:t>
            </a:r>
            <a:r>
              <a:rPr lang="es-MX" sz="2000" dirty="0" err="1">
                <a:latin typeface="Arial" panose="020B0604020202020204" pitchFamily="34" charset="0"/>
                <a:cs typeface="Arial" panose="020B0604020202020204" pitchFamily="34" charset="0"/>
              </a:rPr>
              <a:t>Ef</a:t>
            </a:r>
            <a:r>
              <a:rPr lang="es-MX" sz="2000" dirty="0">
                <a:latin typeface="Arial" panose="020B0604020202020204" pitchFamily="34" charset="0"/>
                <a:cs typeface="Arial" panose="020B0604020202020204" pitchFamily="34" charset="0"/>
              </a:rPr>
              <a:t>) </a:t>
            </a:r>
          </a:p>
          <a:p>
            <a:pPr marL="0" indent="0" algn="just">
              <a:buNone/>
            </a:pPr>
            <a:r>
              <a:rPr lang="es-MX" sz="2000" dirty="0">
                <a:latin typeface="Arial" panose="020B0604020202020204" pitchFamily="34" charset="0"/>
                <a:cs typeface="Arial" panose="020B0604020202020204" pitchFamily="34" charset="0"/>
              </a:rPr>
              <a:t>Los factores climáticos (</a:t>
            </a:r>
            <a:r>
              <a:rPr lang="es-MX" sz="2000" dirty="0" err="1">
                <a:latin typeface="Arial" panose="020B0604020202020204" pitchFamily="34" charset="0"/>
                <a:cs typeface="Arial" panose="020B0604020202020204" pitchFamily="34" charset="0"/>
              </a:rPr>
              <a:t>Fc</a:t>
            </a:r>
            <a:r>
              <a:rPr lang="es-MX"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buNone/>
            </a:pPr>
            <a:endParaRPr lang="en-US" sz="2400" dirty="0"/>
          </a:p>
          <a:p>
            <a:pPr marL="0" indent="0">
              <a:buNone/>
            </a:pPr>
            <a:endParaRPr lang="es-MX" sz="2400" dirty="0">
              <a:latin typeface="Arial" panose="020B0604020202020204" pitchFamily="34" charset="0"/>
              <a:cs typeface="Arial" panose="020B0604020202020204" pitchFamily="34" charset="0"/>
            </a:endParaRPr>
          </a:p>
          <a:p>
            <a:pPr marL="0" indent="0" algn="ctr">
              <a:buNone/>
            </a:pPr>
            <a:r>
              <a:rPr lang="es-MX" sz="2400" dirty="0"/>
              <a:t>       </a:t>
            </a:r>
            <a:endParaRPr lang="en-US" sz="2400" dirty="0"/>
          </a:p>
          <a:p>
            <a:pPr marL="0" indent="0" algn="just">
              <a:buNone/>
            </a:pPr>
            <a:endParaRPr lang="es-MX" sz="2400" dirty="0">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2"/>
          <a:stretch>
            <a:fillRect/>
          </a:stretch>
        </p:blipFill>
        <p:spPr>
          <a:xfrm>
            <a:off x="6555346" y="3940935"/>
            <a:ext cx="5177308" cy="2588653"/>
          </a:xfrm>
          <a:prstGeom prst="rect">
            <a:avLst/>
          </a:prstGeom>
        </p:spPr>
      </p:pic>
    </p:spTree>
    <p:extLst>
      <p:ext uri="{BB962C8B-B14F-4D97-AF65-F5344CB8AC3E}">
        <p14:creationId xmlns:p14="http://schemas.microsoft.com/office/powerpoint/2010/main" val="310120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0070C0"/>
                </a:solidFill>
                <a:latin typeface="Algerian" panose="04020705040A02060702" pitchFamily="82" charset="0"/>
              </a:rPr>
              <a:t>TABLA Y CURVA DE OFERTA</a:t>
            </a:r>
            <a:endParaRPr lang="en-US" sz="2400" dirty="0">
              <a:solidFill>
                <a:srgbClr val="0070C0"/>
              </a:solidFill>
            </a:endParaRPr>
          </a:p>
        </p:txBody>
      </p:sp>
      <p:sp>
        <p:nvSpPr>
          <p:cNvPr id="3" name="Marcador de contenido 2"/>
          <p:cNvSpPr>
            <a:spLocks noGrp="1"/>
          </p:cNvSpPr>
          <p:nvPr>
            <p:ph idx="1"/>
          </p:nvPr>
        </p:nvSpPr>
        <p:spPr>
          <a:xfrm>
            <a:off x="592428" y="2017713"/>
            <a:ext cx="11347689" cy="4640664"/>
          </a:xfrm>
        </p:spPr>
        <p:txBody>
          <a:bodyPr/>
          <a:lstStyle/>
          <a:p>
            <a:pPr marL="0" indent="0" algn="just">
              <a:buNone/>
            </a:pPr>
            <a:r>
              <a:rPr lang="es-MX" sz="2400" dirty="0">
                <a:latin typeface="Arial" panose="020B0604020202020204" pitchFamily="34" charset="0"/>
                <a:cs typeface="Arial" panose="020B0604020202020204" pitchFamily="34" charset="0"/>
              </a:rPr>
              <a:t>Una curva de oferta es una representación gráfica de una tabla de oferta que muestra las cantidades que un productor estaría dispuesto a vender a los distintos niveles de precios durante un periodo de tiempo determinado.</a:t>
            </a:r>
          </a:p>
          <a:p>
            <a:pPr marL="0" indent="0" algn="just">
              <a:buNone/>
            </a:pPr>
            <a:endParaRPr lang="es-MX" sz="2400" dirty="0"/>
          </a:p>
          <a:p>
            <a:pPr marL="0" indent="0" algn="just">
              <a:buNone/>
            </a:pPr>
            <a:r>
              <a:rPr lang="es-MX" sz="2400" dirty="0"/>
              <a:t>La curva de oferta es una recta con </a:t>
            </a:r>
          </a:p>
          <a:p>
            <a:pPr marL="0" indent="0" algn="just">
              <a:buNone/>
            </a:pPr>
            <a:r>
              <a:rPr lang="es-MX" sz="2400" dirty="0"/>
              <a:t>pendiente positiva debido a que muestra </a:t>
            </a:r>
          </a:p>
          <a:p>
            <a:pPr marL="0" indent="0" algn="just">
              <a:buNone/>
            </a:pPr>
            <a:r>
              <a:rPr lang="es-MX" sz="2400" dirty="0"/>
              <a:t>la relación directa entre el precio y la </a:t>
            </a:r>
          </a:p>
          <a:p>
            <a:pPr marL="0" indent="0" algn="just">
              <a:buNone/>
            </a:pPr>
            <a:r>
              <a:rPr lang="es-MX" sz="2400" dirty="0"/>
              <a:t>cantidad ofrecida de un bien y explicada </a:t>
            </a:r>
          </a:p>
          <a:p>
            <a:pPr marL="0" indent="0" algn="just">
              <a:buNone/>
            </a:pPr>
            <a:r>
              <a:rPr lang="es-MX" sz="2400" dirty="0"/>
              <a:t>por la propiedad de la ley de la oferta.</a:t>
            </a:r>
            <a:endParaRPr lang="en-US" sz="2400" dirty="0"/>
          </a:p>
          <a:p>
            <a:pPr marL="0" indent="0" algn="just">
              <a:buNone/>
            </a:pP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6812923" y="3734872"/>
            <a:ext cx="5112377" cy="2807595"/>
          </a:xfrm>
          <a:prstGeom prst="rect">
            <a:avLst/>
          </a:prstGeom>
        </p:spPr>
      </p:pic>
      <p:sp>
        <p:nvSpPr>
          <p:cNvPr id="6" name="Rectángulo redondeado 5"/>
          <p:cNvSpPr/>
          <p:nvPr/>
        </p:nvSpPr>
        <p:spPr bwMode="auto">
          <a:xfrm>
            <a:off x="6568225" y="3335628"/>
            <a:ext cx="5486400" cy="399245"/>
          </a:xfrm>
          <a:prstGeom prst="roundRect">
            <a:avLst/>
          </a:prstGeom>
          <a:solidFill>
            <a:schemeClr val="accent2">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s-MX"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TABLA Y CURVA DE OFERTA DE GASOLINA</a:t>
            </a:r>
            <a:endPar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722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0070C0"/>
                </a:solidFill>
                <a:latin typeface="Algerian" panose="04020705040A02060702" pitchFamily="82" charset="0"/>
                <a:cs typeface="Arial" panose="020B0604020202020204" pitchFamily="34" charset="0"/>
              </a:rPr>
              <a:t>LEY DE LA OFERTA</a:t>
            </a:r>
            <a:endParaRPr lang="en-US" sz="2400" dirty="0">
              <a:solidFill>
                <a:srgbClr val="0070C0"/>
              </a:solidFill>
            </a:endParaRPr>
          </a:p>
        </p:txBody>
      </p:sp>
      <p:sp>
        <p:nvSpPr>
          <p:cNvPr id="3" name="Marcador de contenido 2"/>
          <p:cNvSpPr>
            <a:spLocks noGrp="1"/>
          </p:cNvSpPr>
          <p:nvPr>
            <p:ph idx="1"/>
          </p:nvPr>
        </p:nvSpPr>
        <p:spPr>
          <a:xfrm>
            <a:off x="549988" y="1976500"/>
            <a:ext cx="11386325" cy="4602028"/>
          </a:xfrm>
        </p:spPr>
        <p:txBody>
          <a:bodyPr/>
          <a:lstStyle/>
          <a:p>
            <a:pPr marL="0" indent="0" algn="just">
              <a:buNone/>
            </a:pPr>
            <a:r>
              <a:rPr lang="es-MX" sz="2400" dirty="0">
                <a:latin typeface="Arial" panose="020B0604020202020204" pitchFamily="34" charset="0"/>
                <a:cs typeface="Arial" panose="020B0604020202020204" pitchFamily="34" charset="0"/>
              </a:rPr>
              <a:t>La ley de la oferta establece que : Si todos los demás factores permanecen sin cambio, cuanto mas alto es el precio de un bien, mayor es la cantidad ofrecida del mismo; y a menor precio de un  bien, menor es la cantidad ofrecida.</a:t>
            </a: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El hecho de que a un precio mas alto aumente la</a:t>
            </a:r>
          </a:p>
          <a:p>
            <a:pPr marL="0" indent="0" algn="just">
              <a:buNone/>
            </a:pPr>
            <a:r>
              <a:rPr lang="es-MX" sz="2400" dirty="0">
                <a:latin typeface="Arial" panose="020B0604020202020204" pitchFamily="34" charset="0"/>
                <a:cs typeface="Arial" panose="020B0604020202020204" pitchFamily="34" charset="0"/>
              </a:rPr>
              <a:t>cantidad ofrecida se debe a que el costo marginal </a:t>
            </a:r>
          </a:p>
          <a:p>
            <a:pPr marL="0" indent="0" algn="just">
              <a:buNone/>
            </a:pPr>
            <a:r>
              <a:rPr lang="es-MX" sz="2400" dirty="0">
                <a:latin typeface="Arial" panose="020B0604020202020204" pitchFamily="34" charset="0"/>
                <a:cs typeface="Arial" panose="020B0604020202020204" pitchFamily="34" charset="0"/>
              </a:rPr>
              <a:t>se incrementa. Conforme aumenta la cantidad </a:t>
            </a:r>
          </a:p>
          <a:p>
            <a:pPr marL="0" indent="0" algn="just">
              <a:buNone/>
            </a:pPr>
            <a:r>
              <a:rPr lang="es-MX" sz="2400" dirty="0">
                <a:latin typeface="Arial" panose="020B0604020202020204" pitchFamily="34" charset="0"/>
                <a:cs typeface="Arial" panose="020B0604020202020204" pitchFamily="34" charset="0"/>
              </a:rPr>
              <a:t>producida de cualquier bien, el costo marginal </a:t>
            </a:r>
          </a:p>
          <a:p>
            <a:pPr marL="0" indent="0" algn="just">
              <a:buNone/>
            </a:pPr>
            <a:r>
              <a:rPr lang="es-MX" sz="2400" dirty="0">
                <a:latin typeface="Arial" panose="020B0604020202020204" pitchFamily="34" charset="0"/>
                <a:cs typeface="Arial" panose="020B0604020202020204" pitchFamily="34" charset="0"/>
              </a:rPr>
              <a:t>de producirlo se eleva</a:t>
            </a:r>
            <a:r>
              <a:rPr lang="es-MX" sz="2000" dirty="0">
                <a:latin typeface="Arial" panose="020B0604020202020204" pitchFamily="34" charset="0"/>
                <a:cs typeface="Arial" panose="020B0604020202020204" pitchFamily="34" charset="0"/>
              </a:rPr>
              <a:t>. </a:t>
            </a:r>
            <a:endParaRPr lang="es-MX" sz="2400" dirty="0">
              <a:latin typeface="Arial" panose="020B0604020202020204" pitchFamily="34" charset="0"/>
              <a:cs typeface="Arial" panose="020B0604020202020204" pitchFamily="34" charset="0"/>
            </a:endParaRPr>
          </a:p>
          <a:p>
            <a:pPr marL="0" indent="0">
              <a:buNone/>
            </a:pPr>
            <a:endParaRPr lang="en-US" sz="2400" dirty="0"/>
          </a:p>
        </p:txBody>
      </p:sp>
      <p:sp>
        <p:nvSpPr>
          <p:cNvPr id="5" name="Rectángulo 4"/>
          <p:cNvSpPr/>
          <p:nvPr/>
        </p:nvSpPr>
        <p:spPr bwMode="auto">
          <a:xfrm>
            <a:off x="7662930" y="3438659"/>
            <a:ext cx="3940935" cy="3026535"/>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s-MX" sz="4000" b="0" i="0" u="none" strike="noStrike" cap="none" normalizeH="0" baseline="0" dirty="0">
                <a:ln>
                  <a:noFill/>
                </a:ln>
                <a:solidFill>
                  <a:schemeClr val="tx1"/>
                </a:solidFill>
                <a:effectLst/>
                <a:latin typeface="Tahoma" pitchFamily="34" charset="0"/>
              </a:rPr>
              <a:t>   +              +</a:t>
            </a:r>
            <a:endParaRPr kumimoji="0" lang="en-US" sz="4000" b="0" i="0" u="none" strike="noStrike" cap="none" normalizeH="0" baseline="0" dirty="0">
              <a:ln>
                <a:noFill/>
              </a:ln>
              <a:solidFill>
                <a:schemeClr val="tx1"/>
              </a:solidFill>
              <a:effectLst/>
              <a:latin typeface="Tahoma" pitchFamily="34" charset="0"/>
            </a:endParaRPr>
          </a:p>
        </p:txBody>
      </p:sp>
      <p:sp>
        <p:nvSpPr>
          <p:cNvPr id="6" name="Flecha arriba 5"/>
          <p:cNvSpPr/>
          <p:nvPr/>
        </p:nvSpPr>
        <p:spPr bwMode="auto">
          <a:xfrm>
            <a:off x="7817475" y="4076163"/>
            <a:ext cx="1107583" cy="1621193"/>
          </a:xfrm>
          <a:prstGeom prst="upArrow">
            <a:avLst/>
          </a:prstGeom>
          <a:solidFill>
            <a:schemeClr val="accent6">
              <a:lumMod val="75000"/>
            </a:schemeClr>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a:scene3d>
            <a:camera prst="perspectiveLeft"/>
            <a:lightRig rig="threePt" dir="t"/>
          </a:scene3d>
          <a:sp3d>
            <a:bevelB w="152400" h="50800" prst="softRound"/>
          </a:sp3d>
        </p:spPr>
        <p:txBody>
          <a:bodyPr vert="horz" wrap="non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s-MX" sz="2000" dirty="0">
                <a:latin typeface="Tahoma" pitchFamily="34" charset="0"/>
              </a:rPr>
              <a:t> </a:t>
            </a:r>
            <a:endParaRPr kumimoji="0" lang="en-US" b="0" i="0" u="none" strike="noStrike" cap="none" normalizeH="0" baseline="0" dirty="0">
              <a:ln>
                <a:noFill/>
              </a:ln>
              <a:solidFill>
                <a:schemeClr val="tx1"/>
              </a:solidFill>
              <a:effectLst/>
              <a:latin typeface="Tahoma" pitchFamily="34" charset="0"/>
            </a:endParaRPr>
          </a:p>
        </p:txBody>
      </p:sp>
      <p:sp>
        <p:nvSpPr>
          <p:cNvPr id="8" name="Flecha arriba 7"/>
          <p:cNvSpPr/>
          <p:nvPr/>
        </p:nvSpPr>
        <p:spPr bwMode="auto">
          <a:xfrm>
            <a:off x="10163106" y="4076163"/>
            <a:ext cx="1036234" cy="1621194"/>
          </a:xfrm>
          <a:prstGeom prst="upArrow">
            <a:avLst/>
          </a:prstGeom>
          <a:solidFill>
            <a:srgbClr val="FF0000"/>
          </a:solidFill>
          <a:ln w="9525" cap="flat" cmpd="sng" algn="ctr">
            <a:solidFill>
              <a:schemeClr val="tx1"/>
            </a:solidFill>
            <a:prstDash val="solid"/>
            <a:miter lim="800000"/>
            <a:headEnd type="none" w="med" len="med"/>
            <a:tailEnd type="none" w="med" len="med"/>
          </a:ln>
          <a:effectLst>
            <a:outerShdw blurRad="50800" dist="38100" algn="l" rotWithShape="0">
              <a:prstClr val="black">
                <a:alpha val="40000"/>
              </a:prstClr>
            </a:outerShdw>
          </a:effectLst>
          <a:scene3d>
            <a:camera prst="orthographicFront"/>
            <a:lightRig rig="threePt" dir="t"/>
          </a:scene3d>
          <a:sp3d>
            <a:bevelB w="101600" prst="riblet"/>
          </a:sp3d>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9" name="Flecha abajo 8"/>
          <p:cNvSpPr/>
          <p:nvPr/>
        </p:nvSpPr>
        <p:spPr bwMode="auto">
          <a:xfrm rot="16200000">
            <a:off x="9384191" y="4886115"/>
            <a:ext cx="325192" cy="978408"/>
          </a:xfrm>
          <a:prstGeom prst="downArrow">
            <a:avLst/>
          </a:prstGeom>
          <a:solidFill>
            <a:schemeClr val="accent6">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sp>
        <p:nvSpPr>
          <p:cNvPr id="11" name="Rectángulo 10"/>
          <p:cNvSpPr/>
          <p:nvPr/>
        </p:nvSpPr>
        <p:spPr bwMode="auto">
          <a:xfrm rot="10800000" flipV="1">
            <a:off x="7817475" y="5913317"/>
            <a:ext cx="1107583" cy="421543"/>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MX" sz="2400" b="0" i="0" u="none" strike="noStrike" cap="none" normalizeH="0" baseline="0" dirty="0">
                <a:ln>
                  <a:noFill/>
                </a:ln>
                <a:solidFill>
                  <a:schemeClr val="tx1"/>
                </a:solidFill>
                <a:effectLst/>
                <a:latin typeface="Tahoma" pitchFamily="34" charset="0"/>
              </a:rPr>
              <a:t>Precio</a:t>
            </a:r>
            <a:endParaRPr kumimoji="0" lang="en-US" sz="2400" b="0" i="0" u="none" strike="noStrike" cap="none" normalizeH="0" baseline="0" dirty="0">
              <a:ln>
                <a:noFill/>
              </a:ln>
              <a:solidFill>
                <a:schemeClr val="tx1"/>
              </a:solidFill>
              <a:effectLst/>
              <a:latin typeface="Tahoma" pitchFamily="34" charset="0"/>
            </a:endParaRPr>
          </a:p>
        </p:txBody>
      </p:sp>
      <p:sp>
        <p:nvSpPr>
          <p:cNvPr id="12" name="Rectángulo 11"/>
          <p:cNvSpPr/>
          <p:nvPr/>
        </p:nvSpPr>
        <p:spPr bwMode="auto">
          <a:xfrm rot="10800000" flipV="1">
            <a:off x="10163106" y="5889547"/>
            <a:ext cx="1036234" cy="421543"/>
          </a:xfrm>
          <a:prstGeom prst="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MX" sz="2400" b="0" i="0" u="none" strike="noStrike" cap="none" normalizeH="0" baseline="0" dirty="0">
                <a:ln>
                  <a:noFill/>
                </a:ln>
                <a:solidFill>
                  <a:schemeClr val="tx1"/>
                </a:solidFill>
                <a:effectLst/>
                <a:latin typeface="Tahoma" pitchFamily="34" charset="0"/>
              </a:rPr>
              <a:t>Oferta</a:t>
            </a:r>
            <a:endParaRPr kumimoji="0" lang="en-US" sz="2400" b="0" i="0" u="none" strike="noStrike" cap="none" normalizeH="0" baseline="0" dirty="0">
              <a:ln>
                <a:noFill/>
              </a:ln>
              <a:solidFill>
                <a:schemeClr val="tx1"/>
              </a:solidFill>
              <a:effectLst/>
              <a:latin typeface="Tahoma" pitchFamily="34" charset="0"/>
            </a:endParaRPr>
          </a:p>
        </p:txBody>
      </p:sp>
    </p:spTree>
    <p:extLst>
      <p:ext uri="{BB962C8B-B14F-4D97-AF65-F5344CB8AC3E}">
        <p14:creationId xmlns:p14="http://schemas.microsoft.com/office/powerpoint/2010/main" val="349581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0070C0"/>
                </a:solidFill>
                <a:latin typeface="Algerian" panose="04020705040A02060702" pitchFamily="82" charset="0"/>
                <a:cs typeface="Arial" panose="020B0604020202020204" pitchFamily="34" charset="0"/>
              </a:rPr>
              <a:t>LA OFERTA DE MERCADO</a:t>
            </a:r>
            <a:endParaRPr lang="en-US" sz="2400" dirty="0">
              <a:solidFill>
                <a:srgbClr val="0070C0"/>
              </a:solidFill>
            </a:endParaRPr>
          </a:p>
        </p:txBody>
      </p:sp>
      <p:sp>
        <p:nvSpPr>
          <p:cNvPr id="3" name="Marcador de contenido 2"/>
          <p:cNvSpPr>
            <a:spLocks noGrp="1"/>
          </p:cNvSpPr>
          <p:nvPr>
            <p:ph idx="1"/>
          </p:nvPr>
        </p:nvSpPr>
        <p:spPr>
          <a:xfrm>
            <a:off x="618186" y="2017713"/>
            <a:ext cx="11321931" cy="4114800"/>
          </a:xfrm>
        </p:spPr>
        <p:txBody>
          <a:bodyPr/>
          <a:lstStyle/>
          <a:p>
            <a:pPr marL="0" indent="0" algn="just">
              <a:buNone/>
            </a:pPr>
            <a:r>
              <a:rPr lang="es-MX" sz="2400" dirty="0">
                <a:latin typeface="Arial" panose="020B0604020202020204" pitchFamily="34" charset="0"/>
                <a:cs typeface="Arial" panose="020B0604020202020204" pitchFamily="34" charset="0"/>
              </a:rPr>
              <a:t>La oferta de mercado se puede definir como la sumatoria de cada una de las diferentes ofertas individuales existentes de un bien o servicio a los diferentes niveles de precios del mercado bajo la condición de </a:t>
            </a:r>
            <a:r>
              <a:rPr lang="es-MX" sz="2400" dirty="0" err="1">
                <a:latin typeface="Arial" panose="020B0604020202020204" pitchFamily="34" charset="0"/>
                <a:cs typeface="Arial" panose="020B0604020202020204" pitchFamily="34" charset="0"/>
              </a:rPr>
              <a:t>ceteris</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paribus</a:t>
            </a:r>
            <a:r>
              <a:rPr lang="es-MX" sz="2400" dirty="0">
                <a:latin typeface="Arial" panose="020B0604020202020204" pitchFamily="34" charset="0"/>
                <a:cs typeface="Arial" panose="020B0604020202020204" pitchFamily="34" charset="0"/>
              </a:rPr>
              <a:t>. </a:t>
            </a:r>
          </a:p>
          <a:p>
            <a:pPr marL="0" indent="0" algn="just">
              <a:buNone/>
            </a:pPr>
            <a:endParaRPr lang="es-MX" sz="2400" dirty="0"/>
          </a:p>
          <a:p>
            <a:pPr marL="0" indent="0" algn="just">
              <a:buNone/>
            </a:pPr>
            <a:r>
              <a:rPr lang="es-MX" sz="2400" dirty="0"/>
              <a:t>Para el cálculo de la oferta de mercado se procede a la suma algebraica de los “n” ofertantes individuales existentes en el mercado para cada nivel de precios, de acuerdo a la siguiente relación:</a:t>
            </a:r>
          </a:p>
          <a:p>
            <a:pPr marL="0" indent="0" algn="ctr">
              <a:buNone/>
            </a:pPr>
            <a:endParaRPr lang="en-US" sz="2400" dirty="0"/>
          </a:p>
          <a:p>
            <a:pPr marL="0" indent="0" algn="just">
              <a:buNone/>
            </a:pPr>
            <a:endParaRPr lang="es-MX" sz="2400" dirty="0"/>
          </a:p>
          <a:p>
            <a:pPr marL="0" indent="0" algn="just">
              <a:buNone/>
            </a:pPr>
            <a:endParaRPr lang="en-US" sz="2400" dirty="0"/>
          </a:p>
          <a:p>
            <a:pPr marL="0" indent="0" algn="just">
              <a:buNone/>
            </a:pPr>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Rectángulo redondeado 4"/>
              <p:cNvSpPr/>
              <p:nvPr/>
            </p:nvSpPr>
            <p:spPr bwMode="auto">
              <a:xfrm>
                <a:off x="4933308" y="5138671"/>
                <a:ext cx="2691685" cy="605307"/>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sz="2400" dirty="0">
                    <a:solidFill>
                      <a:srgbClr val="FF0000"/>
                    </a:solidFill>
                  </a:rPr>
                  <a:t>S</a:t>
                </a:r>
                <a:r>
                  <a:rPr lang="en-US" sz="2400" baseline="-25000" dirty="0">
                    <a:solidFill>
                      <a:srgbClr val="FF0000"/>
                    </a:solidFill>
                  </a:rPr>
                  <a:t>m</a:t>
                </a:r>
                <a:r>
                  <a:rPr lang="en-US" sz="2400" dirty="0">
                    <a:solidFill>
                      <a:srgbClr val="FF0000"/>
                    </a:solidFill>
                  </a:rPr>
                  <a:t>=</a:t>
                </a:r>
                <a14:m>
                  <m:oMath xmlns:m="http://schemas.openxmlformats.org/officeDocument/2006/math">
                    <m:nary>
                      <m:naryPr>
                        <m:chr m:val="∑"/>
                        <m:limLoc m:val="undOvr"/>
                        <m:ctrlPr>
                          <a:rPr lang="en-US" sz="2400" i="1">
                            <a:solidFill>
                              <a:srgbClr val="FF0000"/>
                            </a:solidFill>
                            <a:latin typeface="Cambria Math" panose="02040503050406030204" pitchFamily="18" charset="0"/>
                          </a:rPr>
                        </m:ctrlPr>
                      </m:naryPr>
                      <m:sub>
                        <m:r>
                          <a:rPr lang="es-MX" sz="2400" i="1">
                            <a:solidFill>
                              <a:srgbClr val="FF0000"/>
                            </a:solidFill>
                            <a:latin typeface="Cambria Math" panose="02040503050406030204" pitchFamily="18" charset="0"/>
                          </a:rPr>
                          <m:t>𝑖</m:t>
                        </m:r>
                        <m:r>
                          <a:rPr lang="en-US" sz="2400" i="1">
                            <a:solidFill>
                              <a:srgbClr val="FF0000"/>
                            </a:solidFill>
                            <a:latin typeface="Cambria Math" panose="02040503050406030204" pitchFamily="18" charset="0"/>
                          </a:rPr>
                          <m:t>=1</m:t>
                        </m:r>
                      </m:sub>
                      <m:sup>
                        <m:r>
                          <a:rPr lang="es-MX" sz="2400" i="1">
                            <a:solidFill>
                              <a:srgbClr val="FF0000"/>
                            </a:solidFill>
                            <a:latin typeface="Cambria Math" panose="02040503050406030204" pitchFamily="18" charset="0"/>
                          </a:rPr>
                          <m:t>𝑛</m:t>
                        </m:r>
                      </m:sup>
                      <m:e>
                        <m:r>
                          <a:rPr lang="es-MX" sz="2400" i="1">
                            <a:solidFill>
                              <a:srgbClr val="FF0000"/>
                            </a:solidFill>
                            <a:latin typeface="Cambria Math" panose="02040503050406030204" pitchFamily="18" charset="0"/>
                          </a:rPr>
                          <m:t>𝑄𝑠𝑖</m:t>
                        </m:r>
                        <m:r>
                          <a:rPr lang="es-MX" sz="2400" i="1">
                            <a:solidFill>
                              <a:srgbClr val="FF0000"/>
                            </a:solidFill>
                            <a:latin typeface="Cambria Math" panose="02040503050406030204" pitchFamily="18" charset="0"/>
                          </a:rPr>
                          <m:t> </m:t>
                        </m:r>
                        <m:r>
                          <a:rPr lang="es-MX" sz="2400" i="1">
                            <a:solidFill>
                              <a:srgbClr val="FF0000"/>
                            </a:solidFill>
                            <a:latin typeface="Cambria Math" panose="02040503050406030204" pitchFamily="18" charset="0"/>
                          </a:rPr>
                          <m:t>𝑓</m:t>
                        </m:r>
                        <m:r>
                          <a:rPr lang="en-US" sz="2400" i="1">
                            <a:solidFill>
                              <a:srgbClr val="FF0000"/>
                            </a:solidFill>
                            <a:latin typeface="Cambria Math" panose="02040503050406030204" pitchFamily="18" charset="0"/>
                          </a:rPr>
                          <m:t>(</m:t>
                        </m:r>
                        <m:r>
                          <a:rPr lang="es-MX" sz="2400" i="1">
                            <a:solidFill>
                              <a:srgbClr val="FF0000"/>
                            </a:solidFill>
                            <a:latin typeface="Cambria Math" panose="02040503050406030204" pitchFamily="18" charset="0"/>
                          </a:rPr>
                          <m:t>𝑃𝑥</m:t>
                        </m:r>
                        <m:r>
                          <a:rPr lang="en-US" sz="2400" i="1">
                            <a:solidFill>
                              <a:srgbClr val="FF0000"/>
                            </a:solidFill>
                            <a:latin typeface="Cambria Math" panose="02040503050406030204" pitchFamily="18" charset="0"/>
                          </a:rPr>
                          <m:t>)</m:t>
                        </m:r>
                      </m:e>
                    </m:nary>
                  </m:oMath>
                </a14:m>
                <a:endParaRPr kumimoji="0" lang="en-US" sz="2400" b="0" i="0" u="none" strike="noStrike" cap="none" normalizeH="0" baseline="0" dirty="0">
                  <a:ln>
                    <a:noFill/>
                  </a:ln>
                  <a:solidFill>
                    <a:schemeClr val="tx1"/>
                  </a:solidFill>
                  <a:effectLst/>
                  <a:latin typeface="Tahoma" pitchFamily="34" charset="0"/>
                </a:endParaRPr>
              </a:p>
            </p:txBody>
          </p:sp>
        </mc:Choice>
        <mc:Fallback xmlns="">
          <p:sp>
            <p:nvSpPr>
              <p:cNvPr id="5" name="Rectángulo redondeado 4"/>
              <p:cNvSpPr>
                <a:spLocks noRot="1" noChangeAspect="1" noMove="1" noResize="1" noEditPoints="1" noAdjustHandles="1" noChangeArrowheads="1" noChangeShapeType="1" noTextEdit="1"/>
              </p:cNvSpPr>
              <p:nvPr/>
            </p:nvSpPr>
            <p:spPr bwMode="auto">
              <a:xfrm>
                <a:off x="4933308" y="5138671"/>
                <a:ext cx="2691685" cy="605307"/>
              </a:xfrm>
              <a:prstGeom prst="roundRect">
                <a:avLst/>
              </a:prstGeom>
              <a:blipFill rotWithShape="0">
                <a:blip r:embed="rId2"/>
                <a:stretch>
                  <a:fillRect l="-2027" t="-91089" r="-3153" b="-128713"/>
                </a:stretch>
              </a:blipFill>
              <a:ln w="9525" cap="flat" cmpd="sng" algn="ctr">
                <a:solidFill>
                  <a:schemeClr val="tx1"/>
                </a:solidFill>
                <a:prstDash val="solid"/>
                <a:miter lim="800000"/>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165689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92428" y="2017713"/>
            <a:ext cx="11347689" cy="4602028"/>
          </a:xfrm>
        </p:spPr>
        <p:txBody>
          <a:bodyPr/>
          <a:lstStyle/>
          <a:p>
            <a:pPr algn="just"/>
            <a:r>
              <a:rPr lang="es-MX" sz="2400" dirty="0">
                <a:latin typeface="Arial" panose="020B0604020202020204" pitchFamily="34" charset="0"/>
                <a:cs typeface="Arial" panose="020B0604020202020204" pitchFamily="34" charset="0"/>
              </a:rPr>
              <a:t>Por lo tanto, la curva de oferta del mercado es la suma horizontal de las ofertas individuales de todos los consumidores de un bien o servicio que existen en el mercado, gráficamente tenemos:</a:t>
            </a:r>
            <a:endParaRPr lang="en-US" sz="2400" dirty="0">
              <a:latin typeface="Arial" panose="020B0604020202020204" pitchFamily="34" charset="0"/>
              <a:cs typeface="Arial" panose="020B0604020202020204" pitchFamily="34" charset="0"/>
            </a:endParaRPr>
          </a:p>
          <a:p>
            <a:pPr marL="0" indent="0">
              <a:buNone/>
            </a:pPr>
            <a:r>
              <a:rPr lang="es-MX" dirty="0"/>
              <a:t>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Rectángulo redondeado 4"/>
          <p:cNvSpPr/>
          <p:nvPr/>
        </p:nvSpPr>
        <p:spPr bwMode="auto">
          <a:xfrm>
            <a:off x="2150772" y="3219718"/>
            <a:ext cx="8075053" cy="3169970"/>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pitchFamily="34" charset="0"/>
            </a:endParaRPr>
          </a:p>
        </p:txBody>
      </p:sp>
      <p:pic>
        <p:nvPicPr>
          <p:cNvPr id="6" name="Imagen 5"/>
          <p:cNvPicPr>
            <a:picLocks noChangeAspect="1"/>
          </p:cNvPicPr>
          <p:nvPr/>
        </p:nvPicPr>
        <p:blipFill>
          <a:blip r:embed="rId2"/>
          <a:stretch>
            <a:fillRect/>
          </a:stretch>
        </p:blipFill>
        <p:spPr>
          <a:xfrm>
            <a:off x="2562896" y="3438659"/>
            <a:ext cx="7160653" cy="2693854"/>
          </a:xfrm>
          <a:prstGeom prst="rect">
            <a:avLst/>
          </a:prstGeom>
        </p:spPr>
      </p:pic>
    </p:spTree>
    <p:extLst>
      <p:ext uri="{BB962C8B-B14F-4D97-AF65-F5344CB8AC3E}">
        <p14:creationId xmlns:p14="http://schemas.microsoft.com/office/powerpoint/2010/main" val="105146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9401" y="617537"/>
            <a:ext cx="10390716" cy="1143000"/>
          </a:xfrm>
        </p:spPr>
        <p:txBody>
          <a:bodyPr/>
          <a:lstStyle/>
          <a:p>
            <a:r>
              <a:rPr lang="es-MX" sz="2400" dirty="0">
                <a:latin typeface="Algerian" panose="04020705040A02060702" pitchFamily="82" charset="0"/>
              </a:rPr>
              <a:t>INTRODUCCIÓN</a:t>
            </a:r>
            <a:endParaRPr lang="en-US" sz="2400" dirty="0">
              <a:latin typeface="Algerian" panose="04020705040A02060702" pitchFamily="82" charset="0"/>
            </a:endParaRPr>
          </a:p>
        </p:txBody>
      </p:sp>
      <p:sp>
        <p:nvSpPr>
          <p:cNvPr id="3" name="Marcador de contenido 2"/>
          <p:cNvSpPr>
            <a:spLocks noGrp="1"/>
          </p:cNvSpPr>
          <p:nvPr>
            <p:ph idx="1"/>
          </p:nvPr>
        </p:nvSpPr>
        <p:spPr>
          <a:xfrm>
            <a:off x="875763" y="2017713"/>
            <a:ext cx="11064354" cy="4114800"/>
          </a:xfrm>
        </p:spPr>
        <p:txBody>
          <a:bodyPr/>
          <a:lstStyle/>
          <a:p>
            <a:pPr algn="just"/>
            <a:endParaRPr lang="es-MX" sz="2400" dirty="0">
              <a:latin typeface="Arial" panose="020B0604020202020204" pitchFamily="34" charset="0"/>
              <a:cs typeface="Arial" panose="020B0604020202020204" pitchFamily="34" charset="0"/>
            </a:endParaRPr>
          </a:p>
          <a:p>
            <a:pPr algn="just"/>
            <a:r>
              <a:rPr lang="es-MX" sz="2400" dirty="0">
                <a:latin typeface="Arial" panose="020B0604020202020204" pitchFamily="34" charset="0"/>
                <a:cs typeface="Arial" panose="020B0604020202020204" pitchFamily="34" charset="0"/>
              </a:rPr>
              <a:t>En este capítulo se analiza la teoría de la demanda </a:t>
            </a:r>
          </a:p>
          <a:p>
            <a:pPr marL="0" indent="0" algn="just">
              <a:buNone/>
            </a:pPr>
            <a:r>
              <a:rPr lang="es-MX" sz="2400" dirty="0">
                <a:latin typeface="Arial" panose="020B0604020202020204" pitchFamily="34" charset="0"/>
                <a:cs typeface="Arial" panose="020B0604020202020204" pitchFamily="34" charset="0"/>
              </a:rPr>
              <a:t>y oferta que  constituyen en un aspecto de singular </a:t>
            </a:r>
          </a:p>
          <a:p>
            <a:pPr marL="0" indent="0" algn="just">
              <a:buNone/>
            </a:pPr>
            <a:r>
              <a:rPr lang="es-MX" sz="2400" dirty="0">
                <a:latin typeface="Arial" panose="020B0604020202020204" pitchFamily="34" charset="0"/>
                <a:cs typeface="Arial" panose="020B0604020202020204" pitchFamily="34" charset="0"/>
              </a:rPr>
              <a:t>importancia dentro del análisis microeconómico, en </a:t>
            </a:r>
          </a:p>
          <a:p>
            <a:pPr marL="0" indent="0" algn="just">
              <a:buNone/>
            </a:pPr>
            <a:r>
              <a:rPr lang="es-MX" sz="2400" dirty="0">
                <a:latin typeface="Arial" panose="020B0604020202020204" pitchFamily="34" charset="0"/>
                <a:cs typeface="Arial" panose="020B0604020202020204" pitchFamily="34" charset="0"/>
              </a:rPr>
              <a:t>el marco de un sistema de mercado de competencia. </a:t>
            </a:r>
          </a:p>
          <a:p>
            <a:pPr marL="0" indent="0" algn="just">
              <a:buNone/>
            </a:pPr>
            <a:endParaRPr lang="es-MX" sz="2400" dirty="0">
              <a:latin typeface="Arial" panose="020B0604020202020204" pitchFamily="34" charset="0"/>
              <a:cs typeface="Arial" panose="020B0604020202020204" pitchFamily="34" charset="0"/>
            </a:endParaRPr>
          </a:p>
          <a:p>
            <a:pPr algn="just"/>
            <a:r>
              <a:rPr lang="es-CO" sz="2400" dirty="0">
                <a:latin typeface="Arial" panose="020B0604020202020204" pitchFamily="34" charset="0"/>
                <a:cs typeface="Arial" panose="020B0604020202020204" pitchFamily="34" charset="0"/>
              </a:rPr>
              <a:t>El sistema de economía de mercado está conformado por dos agentes económicos fundamentales: los consumidores o demandantes y los productores u ofertantes. Estos agentes se reúnen en el mercado, donde intercambian productos por dinero.</a:t>
            </a: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8706118" y="1760537"/>
            <a:ext cx="3485882" cy="2824341"/>
          </a:xfrm>
          <a:prstGeom prst="rect">
            <a:avLst/>
          </a:prstGeom>
        </p:spPr>
      </p:pic>
    </p:spTree>
    <p:extLst>
      <p:ext uri="{BB962C8B-B14F-4D97-AF65-F5344CB8AC3E}">
        <p14:creationId xmlns:p14="http://schemas.microsoft.com/office/powerpoint/2010/main" val="3912912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2282" y="617538"/>
            <a:ext cx="10573019" cy="1143000"/>
          </a:xfrm>
        </p:spPr>
        <p:txBody>
          <a:bodyPr/>
          <a:lstStyle/>
          <a:p>
            <a:r>
              <a:rPr lang="es-ES" sz="2200" b="1" dirty="0">
                <a:solidFill>
                  <a:srgbClr val="0070C0"/>
                </a:solidFill>
                <a:latin typeface="Algerian" panose="04020705040A02060702" pitchFamily="82" charset="0"/>
              </a:rPr>
              <a:t>Movimientos a lo largo de la curva y desplazamientos de la OFERTA</a:t>
            </a:r>
            <a:endParaRPr lang="en-US" sz="2200" dirty="0">
              <a:solidFill>
                <a:srgbClr val="0070C0"/>
              </a:solidFill>
            </a:endParaRPr>
          </a:p>
        </p:txBody>
      </p:sp>
      <p:sp>
        <p:nvSpPr>
          <p:cNvPr id="3" name="Marcador de contenido 2"/>
          <p:cNvSpPr>
            <a:spLocks noGrp="1"/>
          </p:cNvSpPr>
          <p:nvPr>
            <p:ph idx="1"/>
          </p:nvPr>
        </p:nvSpPr>
        <p:spPr>
          <a:xfrm>
            <a:off x="669701" y="2017712"/>
            <a:ext cx="11270416" cy="4743695"/>
          </a:xfrm>
        </p:spPr>
        <p:txBody>
          <a:bodyPr/>
          <a:lstStyle/>
          <a:p>
            <a:pPr marL="0" indent="0" algn="just">
              <a:buNone/>
            </a:pPr>
            <a:r>
              <a:rPr lang="es-MX" sz="2400" dirty="0">
                <a:latin typeface="Arial" panose="020B0604020202020204" pitchFamily="34" charset="0"/>
                <a:cs typeface="Arial" panose="020B0604020202020204" pitchFamily="34" charset="0"/>
              </a:rPr>
              <a:t>Los cambios que puedan ocurrir entre las variables o factores que inciden en la oferta del mercado de un bien como son los precios (</a:t>
            </a:r>
            <a:r>
              <a:rPr lang="es-MX" sz="2400" dirty="0" err="1">
                <a:latin typeface="Arial" panose="020B0604020202020204" pitchFamily="34" charset="0"/>
                <a:cs typeface="Arial" panose="020B0604020202020204" pitchFamily="34" charset="0"/>
              </a:rPr>
              <a:t>Px</a:t>
            </a:r>
            <a:r>
              <a:rPr lang="es-MX" sz="2400" dirty="0">
                <a:latin typeface="Arial" panose="020B0604020202020204" pitchFamily="34" charset="0"/>
                <a:cs typeface="Arial" panose="020B0604020202020204" pitchFamily="34" charset="0"/>
              </a:rPr>
              <a:t>) o las variables </a:t>
            </a:r>
            <a:r>
              <a:rPr lang="es-MX" sz="2400" dirty="0" err="1">
                <a:latin typeface="Arial" panose="020B0604020202020204" pitchFamily="34" charset="0"/>
                <a:cs typeface="Arial" panose="020B0604020202020204" pitchFamily="34" charset="0"/>
              </a:rPr>
              <a:t>ceteris</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paribus</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Pf</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Tec</a:t>
            </a:r>
            <a:r>
              <a:rPr lang="es-MX" sz="2400" dirty="0">
                <a:latin typeface="Arial" panose="020B0604020202020204" pitchFamily="34" charset="0"/>
                <a:cs typeface="Arial" panose="020B0604020202020204" pitchFamily="34" charset="0"/>
              </a:rPr>
              <a:t>, Pr, </a:t>
            </a:r>
            <a:r>
              <a:rPr lang="es-MX" sz="2400" dirty="0" err="1">
                <a:latin typeface="Arial" panose="020B0604020202020204" pitchFamily="34" charset="0"/>
                <a:cs typeface="Arial" panose="020B0604020202020204" pitchFamily="34" charset="0"/>
              </a:rPr>
              <a:t>Ns</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Ef</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Fc</a:t>
            </a:r>
            <a:r>
              <a:rPr lang="es-MX" sz="2400" dirty="0">
                <a:latin typeface="Arial" panose="020B0604020202020204" pitchFamily="34" charset="0"/>
                <a:cs typeface="Arial" panose="020B0604020202020204" pitchFamily="34" charset="0"/>
              </a:rPr>
              <a:t>)), permiten diferenciar entre los movimientos a lo largo de una curva de oferta  o cambios en la cantidad ofrecida y los desplazamientos de la curva de oferta o cambios de la oferta.</a:t>
            </a:r>
            <a:endParaRPr lang="en-US" sz="2400" dirty="0">
              <a:latin typeface="Arial" panose="020B0604020202020204" pitchFamily="34" charset="0"/>
              <a:cs typeface="Arial" panose="020B0604020202020204" pitchFamily="34" charset="0"/>
            </a:endParaRPr>
          </a:p>
          <a:p>
            <a:pPr marL="0" indent="0" algn="just">
              <a:buNone/>
            </a:pPr>
            <a:endParaRPr lang="es-MX" sz="2400" b="1" dirty="0">
              <a:latin typeface="Arial" panose="020B0604020202020204" pitchFamily="34" charset="0"/>
              <a:cs typeface="Arial" panose="020B0604020202020204" pitchFamily="34" charset="0"/>
            </a:endParaRPr>
          </a:p>
          <a:p>
            <a:pPr marL="0" indent="0" algn="just">
              <a:buNone/>
            </a:pPr>
            <a:r>
              <a:rPr lang="es-MX" sz="2400" b="1" dirty="0">
                <a:latin typeface="Arial" panose="020B0604020202020204" pitchFamily="34" charset="0"/>
                <a:cs typeface="Arial" panose="020B0604020202020204" pitchFamily="34" charset="0"/>
              </a:rPr>
              <a:t>Cambios de la cantidad ofrecida.</a:t>
            </a:r>
            <a:r>
              <a:rPr lang="es-MX" sz="2400" dirty="0">
                <a:latin typeface="Arial" panose="020B0604020202020204" pitchFamily="34" charset="0"/>
                <a:cs typeface="Arial" panose="020B0604020202020204" pitchFamily="34" charset="0"/>
              </a:rPr>
              <a:t> Son aquellos </a:t>
            </a:r>
          </a:p>
          <a:p>
            <a:pPr marL="0" indent="0" algn="just">
              <a:buNone/>
            </a:pPr>
            <a:r>
              <a:rPr lang="es-MX" sz="2400" dirty="0">
                <a:latin typeface="Arial" panose="020B0604020202020204" pitchFamily="34" charset="0"/>
                <a:cs typeface="Arial" panose="020B0604020202020204" pitchFamily="34" charset="0"/>
              </a:rPr>
              <a:t>movimientos que tienen lugar sobre la misma curva </a:t>
            </a:r>
          </a:p>
          <a:p>
            <a:pPr marL="0" indent="0" algn="just">
              <a:buNone/>
            </a:pPr>
            <a:r>
              <a:rPr lang="es-MX" sz="2400" dirty="0">
                <a:latin typeface="Arial" panose="020B0604020202020204" pitchFamily="34" charset="0"/>
                <a:cs typeface="Arial" panose="020B0604020202020204" pitchFamily="34" charset="0"/>
              </a:rPr>
              <a:t>de la oferta, provocados por los cambios en los </a:t>
            </a:r>
          </a:p>
          <a:p>
            <a:pPr marL="0" indent="0" algn="just">
              <a:buNone/>
            </a:pPr>
            <a:r>
              <a:rPr lang="es-MX" sz="2400" dirty="0">
                <a:latin typeface="Arial" panose="020B0604020202020204" pitchFamily="34" charset="0"/>
                <a:cs typeface="Arial" panose="020B0604020202020204" pitchFamily="34" charset="0"/>
              </a:rPr>
              <a:t>precios de los bienes.</a:t>
            </a:r>
          </a:p>
        </p:txBody>
      </p:sp>
      <p:pic>
        <p:nvPicPr>
          <p:cNvPr id="10" name="Imagen 9"/>
          <p:cNvPicPr>
            <a:picLocks noChangeAspect="1"/>
          </p:cNvPicPr>
          <p:nvPr/>
        </p:nvPicPr>
        <p:blipFill>
          <a:blip r:embed="rId2"/>
          <a:stretch>
            <a:fillRect/>
          </a:stretch>
        </p:blipFill>
        <p:spPr>
          <a:xfrm>
            <a:off x="8062175" y="3966693"/>
            <a:ext cx="3863125" cy="2678806"/>
          </a:xfrm>
          <a:prstGeom prst="rect">
            <a:avLst/>
          </a:prstGeom>
        </p:spPr>
      </p:pic>
    </p:spTree>
    <p:extLst>
      <p:ext uri="{BB962C8B-B14F-4D97-AF65-F5344CB8AC3E}">
        <p14:creationId xmlns:p14="http://schemas.microsoft.com/office/powerpoint/2010/main" val="118673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92428" y="2017712"/>
            <a:ext cx="11347689" cy="4730817"/>
          </a:xfrm>
        </p:spPr>
        <p:txBody>
          <a:bodyPr/>
          <a:lstStyle/>
          <a:p>
            <a:pPr marL="0" indent="0" algn="just">
              <a:buNone/>
            </a:pPr>
            <a:r>
              <a:rPr lang="es-MX" sz="2400" b="1" dirty="0">
                <a:solidFill>
                  <a:srgbClr val="FF0000"/>
                </a:solidFill>
                <a:latin typeface="Arial" panose="020B0604020202020204" pitchFamily="34" charset="0"/>
                <a:cs typeface="Arial" panose="020B0604020202020204" pitchFamily="34" charset="0"/>
              </a:rPr>
              <a:t>Cambios de la oferta</a:t>
            </a:r>
            <a:r>
              <a:rPr lang="es-MX" sz="2400" dirty="0">
                <a:solidFill>
                  <a:srgbClr val="FF0000"/>
                </a:solidFill>
                <a:latin typeface="Arial" panose="020B0604020202020204" pitchFamily="34" charset="0"/>
                <a:cs typeface="Arial" panose="020B0604020202020204" pitchFamily="34" charset="0"/>
              </a:rPr>
              <a:t>. </a:t>
            </a:r>
            <a:r>
              <a:rPr lang="es-MX" sz="2400" dirty="0">
                <a:latin typeface="Arial" panose="020B0604020202020204" pitchFamily="34" charset="0"/>
                <a:cs typeface="Arial" panose="020B0604020202020204" pitchFamily="34" charset="0"/>
              </a:rPr>
              <a:t>Son aquellos movimientos cuando la curva de oferta del mercado se desplaza, tanto a la derecha (aumento de la oferta), como a la izquierda (disminución de la oferta). Este hecho ocurre en el momento en que varié cualquiera de los siguientes factores:</a:t>
            </a: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a:t>
            </a:r>
            <a:r>
              <a:rPr lang="es-MX" sz="2400" b="1" dirty="0" err="1">
                <a:latin typeface="Arial" panose="020B0604020202020204" pitchFamily="34" charset="0"/>
                <a:cs typeface="Arial" panose="020B0604020202020204" pitchFamily="34" charset="0"/>
              </a:rPr>
              <a:t>Pf</a:t>
            </a:r>
            <a:r>
              <a:rPr lang="es-MX" sz="2400" b="1" dirty="0">
                <a:latin typeface="Arial" panose="020B0604020202020204" pitchFamily="34" charset="0"/>
                <a:cs typeface="Arial" panose="020B0604020202020204" pitchFamily="34" charset="0"/>
              </a:rPr>
              <a:t>, </a:t>
            </a:r>
            <a:r>
              <a:rPr lang="es-MX" sz="2400" b="1" dirty="0" err="1">
                <a:latin typeface="Arial" panose="020B0604020202020204" pitchFamily="34" charset="0"/>
                <a:cs typeface="Arial" panose="020B0604020202020204" pitchFamily="34" charset="0"/>
              </a:rPr>
              <a:t>Tec</a:t>
            </a:r>
            <a:r>
              <a:rPr lang="es-MX" sz="2400" b="1" dirty="0">
                <a:latin typeface="Arial" panose="020B0604020202020204" pitchFamily="34" charset="0"/>
                <a:cs typeface="Arial" panose="020B0604020202020204" pitchFamily="34" charset="0"/>
              </a:rPr>
              <a:t>, Pr, </a:t>
            </a:r>
            <a:r>
              <a:rPr lang="es-MX" sz="2400" b="1" dirty="0" err="1">
                <a:latin typeface="Arial" panose="020B0604020202020204" pitchFamily="34" charset="0"/>
                <a:cs typeface="Arial" panose="020B0604020202020204" pitchFamily="34" charset="0"/>
              </a:rPr>
              <a:t>Ns</a:t>
            </a:r>
            <a:r>
              <a:rPr lang="es-MX" sz="2400" b="1" dirty="0">
                <a:latin typeface="Arial" panose="020B0604020202020204" pitchFamily="34" charset="0"/>
                <a:cs typeface="Arial" panose="020B0604020202020204" pitchFamily="34" charset="0"/>
              </a:rPr>
              <a:t>, </a:t>
            </a:r>
            <a:r>
              <a:rPr lang="es-MX" sz="2400" b="1" dirty="0" err="1">
                <a:latin typeface="Arial" panose="020B0604020202020204" pitchFamily="34" charset="0"/>
                <a:cs typeface="Arial" panose="020B0604020202020204" pitchFamily="34" charset="0"/>
              </a:rPr>
              <a:t>Ef</a:t>
            </a:r>
            <a:r>
              <a:rPr lang="es-MX" sz="2400" b="1" dirty="0">
                <a:latin typeface="Arial" panose="020B0604020202020204" pitchFamily="34" charset="0"/>
                <a:cs typeface="Arial" panose="020B0604020202020204" pitchFamily="34" charset="0"/>
              </a:rPr>
              <a:t>, </a:t>
            </a:r>
            <a:r>
              <a:rPr lang="es-MX" sz="2400" b="1" dirty="0" err="1">
                <a:latin typeface="Arial" panose="020B0604020202020204" pitchFamily="34" charset="0"/>
                <a:cs typeface="Arial" panose="020B0604020202020204" pitchFamily="34" charset="0"/>
              </a:rPr>
              <a:t>Fc</a:t>
            </a:r>
            <a:r>
              <a:rPr lang="es-MX" sz="2400" b="1" dirty="0">
                <a:latin typeface="Arial" panose="020B0604020202020204" pitchFamily="34" charset="0"/>
                <a:cs typeface="Arial" panose="020B0604020202020204" pitchFamily="34" charset="0"/>
              </a:rPr>
              <a:t>), </a:t>
            </a:r>
            <a:r>
              <a:rPr lang="es-MX" sz="2400" dirty="0">
                <a:latin typeface="Arial" panose="020B0604020202020204" pitchFamily="34" charset="0"/>
                <a:cs typeface="Arial" panose="020B0604020202020204" pitchFamily="34" charset="0"/>
              </a:rPr>
              <a:t>y el precio </a:t>
            </a:r>
          </a:p>
          <a:p>
            <a:pPr marL="0" indent="0" algn="just">
              <a:buNone/>
            </a:pPr>
            <a:r>
              <a:rPr lang="es-MX" sz="2400" dirty="0">
                <a:latin typeface="Arial" panose="020B0604020202020204" pitchFamily="34" charset="0"/>
                <a:cs typeface="Arial" panose="020B0604020202020204" pitchFamily="34" charset="0"/>
              </a:rPr>
              <a:t>se mantenga constante. </a:t>
            </a:r>
          </a:p>
          <a:p>
            <a:pPr marL="0" indent="0" algn="just">
              <a:buNone/>
            </a:pPr>
            <a:r>
              <a:rPr lang="es-MX" sz="2400" dirty="0">
                <a:latin typeface="Arial" panose="020B0604020202020204" pitchFamily="34" charset="0"/>
                <a:cs typeface="Arial" panose="020B0604020202020204" pitchFamily="34" charset="0"/>
              </a:rPr>
              <a:t>Gráficamente tenemos:</a:t>
            </a:r>
          </a:p>
          <a:p>
            <a:pPr marL="0" indent="0">
              <a:buNone/>
            </a:pPr>
            <a:endParaRPr lang="en-US" dirty="0"/>
          </a:p>
        </p:txBody>
      </p:sp>
      <p:pic>
        <p:nvPicPr>
          <p:cNvPr id="4" name="Imagen 3"/>
          <p:cNvPicPr>
            <a:picLocks noChangeAspect="1"/>
          </p:cNvPicPr>
          <p:nvPr/>
        </p:nvPicPr>
        <p:blipFill>
          <a:blip r:embed="rId2"/>
          <a:stretch>
            <a:fillRect/>
          </a:stretch>
        </p:blipFill>
        <p:spPr>
          <a:xfrm>
            <a:off x="6375042" y="3451538"/>
            <a:ext cx="5447764" cy="3181082"/>
          </a:xfrm>
          <a:prstGeom prst="rect">
            <a:avLst/>
          </a:prstGeom>
        </p:spPr>
      </p:pic>
    </p:spTree>
    <p:extLst>
      <p:ext uri="{BB962C8B-B14F-4D97-AF65-F5344CB8AC3E}">
        <p14:creationId xmlns:p14="http://schemas.microsoft.com/office/powerpoint/2010/main" val="2483834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solidFill>
                  <a:srgbClr val="0070C0"/>
                </a:solidFill>
                <a:latin typeface="Algerian" panose="04020705040A02060702" pitchFamily="82" charset="0"/>
              </a:rPr>
              <a:t>EQUILIBRIO DE MERCADO</a:t>
            </a:r>
            <a:endParaRPr lang="en-US" sz="2400" dirty="0">
              <a:solidFill>
                <a:srgbClr val="0070C0"/>
              </a:solidFill>
              <a:latin typeface="Algerian" panose="04020705040A02060702" pitchFamily="82" charset="0"/>
            </a:endParaRPr>
          </a:p>
        </p:txBody>
      </p:sp>
      <p:sp>
        <p:nvSpPr>
          <p:cNvPr id="3" name="Marcador de contenido 2"/>
          <p:cNvSpPr>
            <a:spLocks noGrp="1"/>
          </p:cNvSpPr>
          <p:nvPr>
            <p:ph idx="1"/>
          </p:nvPr>
        </p:nvSpPr>
        <p:spPr>
          <a:xfrm>
            <a:off x="618186" y="2017712"/>
            <a:ext cx="11321931" cy="4614907"/>
          </a:xfrm>
        </p:spPr>
        <p:txBody>
          <a:bodyPr/>
          <a:lstStyle/>
          <a:p>
            <a:pPr marL="0" indent="0" algn="just">
              <a:buNone/>
            </a:pPr>
            <a:r>
              <a:rPr lang="es-MX" sz="2400" dirty="0">
                <a:latin typeface="Arial" panose="020B0604020202020204" pitchFamily="34" charset="0"/>
                <a:cs typeface="Arial" panose="020B0604020202020204" pitchFamily="34" charset="0"/>
              </a:rPr>
              <a:t>Un mercado se encuentra en equilibrio cuando las cantidades de un bien que los consumidores están dispuestos a comprar coinciden con las cantidades que lo productores están dispuestos a ofrecer. </a:t>
            </a: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Esta situación solo ocurrirá para </a:t>
            </a:r>
          </a:p>
          <a:p>
            <a:pPr marL="0" indent="0" algn="just">
              <a:buNone/>
            </a:pPr>
            <a:r>
              <a:rPr lang="es-MX" sz="2400" dirty="0">
                <a:latin typeface="Arial" panose="020B0604020202020204" pitchFamily="34" charset="0"/>
                <a:cs typeface="Arial" panose="020B0604020202020204" pitchFamily="34" charset="0"/>
              </a:rPr>
              <a:t>un precio del bien que se denomina </a:t>
            </a:r>
          </a:p>
          <a:p>
            <a:pPr marL="0" indent="0" algn="just">
              <a:buNone/>
            </a:pPr>
            <a:r>
              <a:rPr lang="es-MX" sz="2400" dirty="0">
                <a:latin typeface="Arial" panose="020B0604020202020204" pitchFamily="34" charset="0"/>
                <a:cs typeface="Arial" panose="020B0604020202020204" pitchFamily="34" charset="0"/>
              </a:rPr>
              <a:t>precio de equilibrio (Pe) y la cantidad </a:t>
            </a:r>
          </a:p>
          <a:p>
            <a:pPr marL="0" indent="0" algn="just">
              <a:buNone/>
            </a:pPr>
            <a:r>
              <a:rPr lang="es-MX" sz="2400" dirty="0">
                <a:latin typeface="Arial" panose="020B0604020202020204" pitchFamily="34" charset="0"/>
                <a:cs typeface="Arial" panose="020B0604020202020204" pitchFamily="34" charset="0"/>
              </a:rPr>
              <a:t>demandada y ofrecida se denomina </a:t>
            </a:r>
          </a:p>
          <a:p>
            <a:pPr marL="0" indent="0" algn="just">
              <a:buNone/>
            </a:pPr>
            <a:r>
              <a:rPr lang="es-MX" sz="2400" dirty="0">
                <a:latin typeface="Arial" panose="020B0604020202020204" pitchFamily="34" charset="0"/>
                <a:cs typeface="Arial" panose="020B0604020202020204" pitchFamily="34" charset="0"/>
              </a:rPr>
              <a:t>cantidad de equilibrio (</a:t>
            </a:r>
            <a:r>
              <a:rPr lang="es-MX" sz="2400" dirty="0" err="1">
                <a:latin typeface="Arial" panose="020B0604020202020204" pitchFamily="34" charset="0"/>
                <a:cs typeface="Arial" panose="020B0604020202020204" pitchFamily="34" charset="0"/>
              </a:rPr>
              <a:t>Qe</a:t>
            </a:r>
            <a:r>
              <a:rPr lang="es-MX" sz="2400" dirty="0">
                <a:latin typeface="Arial" panose="020B0604020202020204" pitchFamily="34" charset="0"/>
                <a:cs typeface="Arial" panose="020B0604020202020204" pitchFamily="34" charset="0"/>
              </a:rPr>
              <a:t>).  Es decir,  </a:t>
            </a:r>
          </a:p>
          <a:p>
            <a:pPr marL="0" indent="0" algn="just">
              <a:buNone/>
            </a:pPr>
            <a:r>
              <a:rPr lang="es-MX" sz="2400" dirty="0">
                <a:latin typeface="Arial" panose="020B0604020202020204" pitchFamily="34" charset="0"/>
                <a:cs typeface="Arial" panose="020B0604020202020204" pitchFamily="34" charset="0"/>
              </a:rPr>
              <a:t>en este punto no existirá exceso de </a:t>
            </a:r>
          </a:p>
          <a:p>
            <a:pPr marL="0" indent="0" algn="just">
              <a:buNone/>
            </a:pPr>
            <a:r>
              <a:rPr lang="es-MX" sz="2400" dirty="0">
                <a:latin typeface="Arial" panose="020B0604020202020204" pitchFamily="34" charset="0"/>
                <a:cs typeface="Arial" panose="020B0604020202020204" pitchFamily="34" charset="0"/>
              </a:rPr>
              <a:t>demanda ni exceso de oferta.</a:t>
            </a:r>
          </a:p>
        </p:txBody>
      </p:sp>
      <p:pic>
        <p:nvPicPr>
          <p:cNvPr id="4" name="Imagen 3" descr="C:\Users\HP 240 G5\Desktop\Graficas de Eco\Unidad2CF\Diapositiva9.PNG"/>
          <p:cNvPicPr/>
          <p:nvPr/>
        </p:nvPicPr>
        <p:blipFill rotWithShape="1">
          <a:blip r:embed="rId2">
            <a:extLst>
              <a:ext uri="{28A0092B-C50C-407E-A947-70E740481C1C}">
                <a14:useLocalDpi xmlns:a14="http://schemas.microsoft.com/office/drawing/2010/main" val="0"/>
              </a:ext>
            </a:extLst>
          </a:blip>
          <a:srcRect l="22973" t="19220" r="34291" b="20203"/>
          <a:stretch/>
        </p:blipFill>
        <p:spPr bwMode="auto">
          <a:xfrm>
            <a:off x="5962919" y="3374668"/>
            <a:ext cx="5537916" cy="3257951"/>
          </a:xfrm>
          <a:prstGeom prst="rect">
            <a:avLst/>
          </a:prstGeom>
          <a:noFill/>
          <a:ln>
            <a:noFill/>
          </a:ln>
          <a:extLst>
            <a:ext uri="{53640926-AAD7-44D8-BBD7-CCE9431645EC}">
              <a14:shadowObscured xmlns:a14="http://schemas.microsoft.com/office/drawing/2010/main"/>
            </a:ext>
          </a:extLst>
        </p:spPr>
      </p:pic>
      <p:sp>
        <p:nvSpPr>
          <p:cNvPr id="5" name="Rectángulo redondeado 4"/>
          <p:cNvSpPr/>
          <p:nvPr/>
        </p:nvSpPr>
        <p:spPr bwMode="auto">
          <a:xfrm>
            <a:off x="6941714" y="2923908"/>
            <a:ext cx="3812146" cy="450760"/>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MX"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EQUILIBRIO DE MERCADO</a:t>
            </a:r>
            <a:endPar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3584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2"/>
            <a:r>
              <a:rPr lang="es-ES" sz="2200" b="1" dirty="0">
                <a:latin typeface="Algerian" panose="04020705040A02060702" pitchFamily="82" charset="0"/>
                <a:cs typeface="Arial" panose="020B0604020202020204" pitchFamily="34" charset="0"/>
              </a:rPr>
              <a:t>CAMBIOS EN EL EQUILIBRIO DE MERCADO y la estática comparativa</a:t>
            </a:r>
            <a:endParaRPr lang="en-US" sz="2200" b="1" dirty="0">
              <a:latin typeface="Algerian" panose="04020705040A02060702" pitchFamily="82" charset="0"/>
              <a:cs typeface="Arial" panose="020B0604020202020204" pitchFamily="34" charset="0"/>
            </a:endParaRPr>
          </a:p>
        </p:txBody>
      </p:sp>
      <p:sp>
        <p:nvSpPr>
          <p:cNvPr id="3" name="Marcador de contenido 2"/>
          <p:cNvSpPr>
            <a:spLocks noGrp="1"/>
          </p:cNvSpPr>
          <p:nvPr>
            <p:ph idx="1"/>
          </p:nvPr>
        </p:nvSpPr>
        <p:spPr>
          <a:xfrm>
            <a:off x="734097" y="2017712"/>
            <a:ext cx="10967574" cy="4542114"/>
          </a:xfrm>
        </p:spPr>
        <p:txBody>
          <a:bodyPr/>
          <a:lstStyle/>
          <a:p>
            <a:pPr marL="0" indent="0" algn="just">
              <a:buNone/>
            </a:pPr>
            <a:r>
              <a:rPr lang="es-MX" sz="2600" b="1" i="1" u="sng" dirty="0">
                <a:latin typeface="Arial" panose="020B0604020202020204" pitchFamily="34" charset="0"/>
                <a:cs typeface="Arial" panose="020B0604020202020204" pitchFamily="34" charset="0"/>
              </a:rPr>
              <a:t>El análisis estático explica la situación de  equilibrio de un mercado bajo el supuesto de que los factores o variables permanecen inalterables.</a:t>
            </a:r>
          </a:p>
          <a:p>
            <a:pPr marL="0" indent="0" algn="just">
              <a:buNone/>
            </a:pPr>
            <a:r>
              <a:rPr lang="es-MX" sz="2600" b="1" u="sng" dirty="0">
                <a:latin typeface="Arial" panose="020B0604020202020204" pitchFamily="34" charset="0"/>
                <a:cs typeface="Arial" panose="020B0604020202020204" pitchFamily="34" charset="0"/>
              </a:rPr>
              <a:t>En la práctica se hace necesario analizar los efectos que provocan en el equilibrio de mercado, los cambios de una o más variables que determinan la curva de  la demanda como la curva de oferta.</a:t>
            </a:r>
          </a:p>
          <a:p>
            <a:pPr marL="0" indent="0" algn="just">
              <a:buNone/>
            </a:pPr>
            <a:r>
              <a:rPr lang="es-MX" sz="2600" dirty="0">
                <a:latin typeface="Arial" panose="020B0604020202020204" pitchFamily="34" charset="0"/>
                <a:cs typeface="Arial" panose="020B0604020202020204" pitchFamily="34" charset="0"/>
              </a:rPr>
              <a:t>La estática comparativa es un método muy utilizado en el campo de la microeconomía para contrastar dos situaciones de equilibrio, un antes y un  después de la modificación de una variable, es decir,  se comparan diversas situaciones de equilibrio a partir del análisis estático. </a:t>
            </a:r>
            <a:endParaRPr lang="en-US" sz="2600" dirty="0"/>
          </a:p>
        </p:txBody>
      </p:sp>
    </p:spTree>
    <p:extLst>
      <p:ext uri="{BB962C8B-B14F-4D97-AF65-F5344CB8AC3E}">
        <p14:creationId xmlns:p14="http://schemas.microsoft.com/office/powerpoint/2010/main" val="889321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MX" sz="2400" b="1" dirty="0">
                <a:latin typeface="Algerian" panose="04020705040A02060702" pitchFamily="82" charset="0"/>
              </a:rPr>
              <a:t>Desplazamientos de la curva de demanda dada una situación de equilibrio</a:t>
            </a:r>
            <a:endParaRPr lang="en-US" sz="2400" b="1" dirty="0">
              <a:latin typeface="Algerian" panose="04020705040A02060702" pitchFamily="82" charset="0"/>
            </a:endParaRPr>
          </a:p>
        </p:txBody>
      </p:sp>
      <p:sp>
        <p:nvSpPr>
          <p:cNvPr id="3" name="Marcador de contenido 2"/>
          <p:cNvSpPr>
            <a:spLocks noGrp="1"/>
          </p:cNvSpPr>
          <p:nvPr>
            <p:ph idx="1"/>
          </p:nvPr>
        </p:nvSpPr>
        <p:spPr>
          <a:xfrm>
            <a:off x="540914" y="2017713"/>
            <a:ext cx="11399204" cy="4486118"/>
          </a:xfrm>
        </p:spPr>
        <p:txBody>
          <a:bodyPr/>
          <a:lstStyle/>
          <a:p>
            <a:pPr marL="0" indent="0" algn="just">
              <a:buNone/>
            </a:pPr>
            <a:r>
              <a:rPr lang="es-MX" sz="2200" dirty="0">
                <a:latin typeface="Arial" panose="020B0604020202020204" pitchFamily="34" charset="0"/>
                <a:cs typeface="Arial" panose="020B0604020202020204" pitchFamily="34" charset="0"/>
              </a:rPr>
              <a:t>Dada una situación de equilibrio, si uno de los factores determinantes diferentes al precio de la demanda cambia, provocará un desplazamiento de la curva de demanda a la derecha de D</a:t>
            </a:r>
            <a:r>
              <a:rPr lang="es-MX" sz="2200" baseline="-25000" dirty="0">
                <a:latin typeface="Arial" panose="020B0604020202020204" pitchFamily="34" charset="0"/>
                <a:cs typeface="Arial" panose="020B0604020202020204" pitchFamily="34" charset="0"/>
              </a:rPr>
              <a:t>1</a:t>
            </a:r>
            <a:r>
              <a:rPr lang="es-MX" sz="2200" dirty="0">
                <a:latin typeface="Arial" panose="020B0604020202020204" pitchFamily="34" charset="0"/>
                <a:cs typeface="Arial" panose="020B0604020202020204" pitchFamily="34" charset="0"/>
              </a:rPr>
              <a:t> a D</a:t>
            </a:r>
            <a:r>
              <a:rPr lang="es-MX" sz="2200" baseline="-25000" dirty="0">
                <a:latin typeface="Arial" panose="020B0604020202020204" pitchFamily="34" charset="0"/>
                <a:cs typeface="Arial" panose="020B0604020202020204" pitchFamily="34" charset="0"/>
              </a:rPr>
              <a:t>2</a:t>
            </a:r>
            <a:r>
              <a:rPr lang="es-MX" sz="2200" dirty="0">
                <a:latin typeface="Arial" panose="020B0604020202020204" pitchFamily="34" charset="0"/>
                <a:cs typeface="Arial" panose="020B0604020202020204" pitchFamily="34" charset="0"/>
              </a:rPr>
              <a:t>.Los factores o variables que podrían </a:t>
            </a:r>
          </a:p>
          <a:p>
            <a:pPr marL="0" indent="0" algn="just">
              <a:buNone/>
            </a:pPr>
            <a:r>
              <a:rPr lang="es-MX" sz="2200" dirty="0">
                <a:latin typeface="Arial" panose="020B0604020202020204" pitchFamily="34" charset="0"/>
                <a:cs typeface="Arial" panose="020B0604020202020204" pitchFamily="34" charset="0"/>
              </a:rPr>
              <a:t>desplazar a demanda de un bien o servicio a la derecha </a:t>
            </a:r>
          </a:p>
          <a:p>
            <a:pPr marL="0" indent="0" algn="just">
              <a:buNone/>
            </a:pPr>
            <a:r>
              <a:rPr lang="es-MX" sz="2200" dirty="0">
                <a:latin typeface="Arial" panose="020B0604020202020204" pitchFamily="34" charset="0"/>
                <a:cs typeface="Arial" panose="020B0604020202020204" pitchFamily="34" charset="0"/>
              </a:rPr>
              <a:t>son: </a:t>
            </a:r>
          </a:p>
          <a:p>
            <a:pPr marL="0" indent="0" algn="just">
              <a:buNone/>
            </a:pPr>
            <a:r>
              <a:rPr lang="es-MX" sz="2400" dirty="0">
                <a:latin typeface="Arial" panose="020B0604020202020204" pitchFamily="34" charset="0"/>
                <a:cs typeface="Arial" panose="020B0604020202020204" pitchFamily="34" charset="0"/>
              </a:rPr>
              <a:t>  (I),   (G),  (</a:t>
            </a:r>
            <a:r>
              <a:rPr lang="es-MX" sz="2400" dirty="0" err="1">
                <a:latin typeface="Arial" panose="020B0604020202020204" pitchFamily="34" charset="0"/>
                <a:cs typeface="Arial" panose="020B0604020202020204" pitchFamily="34" charset="0"/>
              </a:rPr>
              <a:t>Ps</a:t>
            </a:r>
            <a:r>
              <a:rPr lang="es-MX" sz="2400" dirty="0">
                <a:latin typeface="Arial" panose="020B0604020202020204" pitchFamily="34" charset="0"/>
                <a:cs typeface="Arial" panose="020B0604020202020204" pitchFamily="34" charset="0"/>
              </a:rPr>
              <a:t>),   (Pc), , </a:t>
            </a:r>
            <a:r>
              <a:rPr lang="es-MX" sz="2400" dirty="0" err="1">
                <a:latin typeface="Arial" panose="020B0604020202020204" pitchFamily="34" charset="0"/>
                <a:cs typeface="Arial" panose="020B0604020202020204" pitchFamily="34" charset="0"/>
              </a:rPr>
              <a:t>No.Dx</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Ef</a:t>
            </a:r>
            <a:r>
              <a:rPr lang="es-MX" sz="2400" dirty="0">
                <a:latin typeface="Arial" panose="020B0604020202020204" pitchFamily="34" charset="0"/>
                <a:cs typeface="Arial" panose="020B0604020202020204" pitchFamily="34" charset="0"/>
              </a:rPr>
              <a:t>).</a:t>
            </a:r>
            <a:endParaRPr lang="es-MX" sz="2200" dirty="0">
              <a:latin typeface="Arial" panose="020B0604020202020204" pitchFamily="34" charset="0"/>
              <a:cs typeface="Arial" panose="020B0604020202020204" pitchFamily="34" charset="0"/>
            </a:endParaRPr>
          </a:p>
          <a:p>
            <a:pPr marL="0" indent="0" algn="just">
              <a:buNone/>
            </a:pPr>
            <a:r>
              <a:rPr lang="es-MX" sz="2200" dirty="0">
                <a:latin typeface="Arial" panose="020B0604020202020204" pitchFamily="34" charset="0"/>
                <a:cs typeface="Arial" panose="020B0604020202020204" pitchFamily="34" charset="0"/>
              </a:rPr>
              <a:t>De la misma forma se dará un desplazamiento a la</a:t>
            </a:r>
          </a:p>
          <a:p>
            <a:pPr marL="0" indent="0" algn="just">
              <a:buNone/>
            </a:pPr>
            <a:r>
              <a:rPr lang="es-MX" sz="2200" dirty="0">
                <a:latin typeface="Arial" panose="020B0604020202020204" pitchFamily="34" charset="0"/>
                <a:cs typeface="Arial" panose="020B0604020202020204" pitchFamily="34" charset="0"/>
              </a:rPr>
              <a:t>Izquierda cuando las variables cambien en sentido </a:t>
            </a:r>
          </a:p>
          <a:p>
            <a:pPr marL="0" indent="0" algn="just">
              <a:buNone/>
            </a:pPr>
            <a:r>
              <a:rPr lang="es-MX" sz="2200" dirty="0">
                <a:latin typeface="Arial" panose="020B0604020202020204" pitchFamily="34" charset="0"/>
                <a:cs typeface="Arial" panose="020B0604020202020204" pitchFamily="34" charset="0"/>
              </a:rPr>
              <a:t>contrario</a:t>
            </a:r>
          </a:p>
          <a:p>
            <a:pPr marL="0" indent="0">
              <a:buNone/>
            </a:pPr>
            <a:r>
              <a:rPr lang="es-MX" sz="2200" dirty="0">
                <a:latin typeface="Arial" panose="020B0604020202020204" pitchFamily="34" charset="0"/>
                <a:cs typeface="Arial" panose="020B0604020202020204" pitchFamily="34" charset="0"/>
              </a:rPr>
              <a:t>Por tanto, estos cambios determinan un nuevo punto de </a:t>
            </a:r>
          </a:p>
          <a:p>
            <a:pPr marL="0" indent="0">
              <a:buNone/>
            </a:pPr>
            <a:r>
              <a:rPr lang="es-MX" sz="2200" dirty="0">
                <a:latin typeface="Arial" panose="020B0604020202020204" pitchFamily="34" charset="0"/>
                <a:cs typeface="Arial" panose="020B0604020202020204" pitchFamily="34" charset="0"/>
              </a:rPr>
              <a:t>equilibrio E</a:t>
            </a:r>
            <a:r>
              <a:rPr lang="es-MX" sz="2200" baseline="-25000" dirty="0">
                <a:latin typeface="Arial" panose="020B0604020202020204" pitchFamily="34" charset="0"/>
                <a:cs typeface="Arial" panose="020B0604020202020204" pitchFamily="34" charset="0"/>
              </a:rPr>
              <a:t>2</a:t>
            </a:r>
            <a:r>
              <a:rPr lang="es-MX" sz="2200" dirty="0">
                <a:latin typeface="Arial" panose="020B0604020202020204" pitchFamily="34" charset="0"/>
                <a:cs typeface="Arial" panose="020B0604020202020204" pitchFamily="34" charset="0"/>
              </a:rPr>
              <a:t>, aumentando el precio y la cantidad de equilibrio</a:t>
            </a:r>
            <a:r>
              <a:rPr lang="es-MX"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p:cxnSp>
        <p:nvCxnSpPr>
          <p:cNvPr id="5" name="Conector recto de flecha 4"/>
          <p:cNvCxnSpPr/>
          <p:nvPr/>
        </p:nvCxnSpPr>
        <p:spPr bwMode="auto">
          <a:xfrm flipV="1">
            <a:off x="721218" y="3953815"/>
            <a:ext cx="0" cy="30909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 name="Conector recto de flecha 7"/>
          <p:cNvCxnSpPr/>
          <p:nvPr/>
        </p:nvCxnSpPr>
        <p:spPr bwMode="auto">
          <a:xfrm flipV="1">
            <a:off x="1328524" y="3953815"/>
            <a:ext cx="0" cy="30909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9" name="Conector recto de flecha 8"/>
          <p:cNvCxnSpPr/>
          <p:nvPr/>
        </p:nvCxnSpPr>
        <p:spPr bwMode="auto">
          <a:xfrm flipV="1">
            <a:off x="2049740" y="3953815"/>
            <a:ext cx="0" cy="30909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0" name="Conector recto de flecha 9"/>
          <p:cNvCxnSpPr/>
          <p:nvPr/>
        </p:nvCxnSpPr>
        <p:spPr bwMode="auto">
          <a:xfrm flipV="1">
            <a:off x="4945489" y="3953815"/>
            <a:ext cx="0" cy="30909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1" name="Conector recto de flecha 10"/>
          <p:cNvCxnSpPr/>
          <p:nvPr/>
        </p:nvCxnSpPr>
        <p:spPr bwMode="auto">
          <a:xfrm flipV="1">
            <a:off x="3825026" y="3953815"/>
            <a:ext cx="0" cy="30909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3" name="Conector recto de flecha 12"/>
          <p:cNvCxnSpPr/>
          <p:nvPr/>
        </p:nvCxnSpPr>
        <p:spPr bwMode="auto">
          <a:xfrm>
            <a:off x="2936384" y="4018209"/>
            <a:ext cx="0" cy="30909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pic>
        <p:nvPicPr>
          <p:cNvPr id="16" name="Imagen 15"/>
          <p:cNvPicPr>
            <a:picLocks noChangeAspect="1"/>
          </p:cNvPicPr>
          <p:nvPr/>
        </p:nvPicPr>
        <p:blipFill>
          <a:blip r:embed="rId2"/>
          <a:stretch>
            <a:fillRect/>
          </a:stretch>
        </p:blipFill>
        <p:spPr>
          <a:xfrm>
            <a:off x="8397024" y="2936383"/>
            <a:ext cx="3258355" cy="3387144"/>
          </a:xfrm>
          <a:prstGeom prst="rect">
            <a:avLst/>
          </a:prstGeom>
        </p:spPr>
      </p:pic>
    </p:spTree>
    <p:extLst>
      <p:ext uri="{BB962C8B-B14F-4D97-AF65-F5344CB8AC3E}">
        <p14:creationId xmlns:p14="http://schemas.microsoft.com/office/powerpoint/2010/main" val="357604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b="1" dirty="0">
                <a:latin typeface="Algerian" panose="04020705040A02060702" pitchFamily="82" charset="0"/>
              </a:rPr>
              <a:t>Desplazamientos de la curva de OFERTA dada una situación de equilibrio</a:t>
            </a:r>
            <a:endParaRPr lang="en-US" sz="2400" dirty="0">
              <a:latin typeface="Algerian" panose="04020705040A02060702" pitchFamily="82" charset="0"/>
            </a:endParaRPr>
          </a:p>
        </p:txBody>
      </p:sp>
      <p:sp>
        <p:nvSpPr>
          <p:cNvPr id="3" name="Marcador de contenido 2"/>
          <p:cNvSpPr>
            <a:spLocks noGrp="1"/>
          </p:cNvSpPr>
          <p:nvPr>
            <p:ph idx="1"/>
          </p:nvPr>
        </p:nvSpPr>
        <p:spPr>
          <a:xfrm>
            <a:off x="605307" y="2043470"/>
            <a:ext cx="11347689" cy="4537633"/>
          </a:xfrm>
        </p:spPr>
        <p:txBody>
          <a:bodyPr/>
          <a:lstStyle/>
          <a:p>
            <a:pPr marL="0" indent="0" algn="just">
              <a:buNone/>
            </a:pPr>
            <a:r>
              <a:rPr lang="es-MX" sz="2400" dirty="0">
                <a:latin typeface="Arial" panose="020B0604020202020204" pitchFamily="34" charset="0"/>
                <a:cs typeface="Arial" panose="020B0604020202020204" pitchFamily="34" charset="0"/>
              </a:rPr>
              <a:t>Dada una situación de equilibrio, si uno de los factores determinantes diferentes al precio de la oferta cambia, provocará un desplazamiento de la curva de oferta a la derecha de </a:t>
            </a:r>
            <a:r>
              <a:rPr lang="es-MX" sz="2400" dirty="0"/>
              <a:t>S</a:t>
            </a:r>
            <a:r>
              <a:rPr lang="es-MX" sz="2400" baseline="-25000" dirty="0"/>
              <a:t>1</a:t>
            </a:r>
            <a:r>
              <a:rPr lang="es-MX" sz="2400" dirty="0">
                <a:latin typeface="Arial" panose="020B0604020202020204" pitchFamily="34" charset="0"/>
                <a:cs typeface="Arial" panose="020B0604020202020204" pitchFamily="34" charset="0"/>
              </a:rPr>
              <a:t> a </a:t>
            </a:r>
            <a:r>
              <a:rPr lang="es-MX" sz="2400" dirty="0"/>
              <a:t>S</a:t>
            </a:r>
            <a:r>
              <a:rPr lang="es-MX" sz="2400" baseline="-25000" dirty="0"/>
              <a:t>2</a:t>
            </a:r>
            <a:r>
              <a:rPr lang="es-MX" sz="2400" dirty="0"/>
              <a:t>.</a:t>
            </a:r>
          </a:p>
          <a:p>
            <a:pPr marL="0" indent="0" algn="just">
              <a:buNone/>
            </a:pPr>
            <a:r>
              <a:rPr lang="es-MX" sz="2400" dirty="0"/>
              <a:t>Los factores o variables que podrían desplazar la oferta son:</a:t>
            </a:r>
          </a:p>
          <a:p>
            <a:pPr marL="0" indent="0" algn="just">
              <a:buNone/>
            </a:pPr>
            <a:r>
              <a:rPr lang="es-MX" sz="2400" dirty="0"/>
              <a:t> </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Pf</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Tec</a:t>
            </a:r>
            <a:r>
              <a:rPr lang="es-MX" sz="2400" dirty="0">
                <a:latin typeface="Arial" panose="020B0604020202020204" pitchFamily="34" charset="0"/>
                <a:cs typeface="Arial" panose="020B0604020202020204" pitchFamily="34" charset="0"/>
              </a:rPr>
              <a:t>, Pr, </a:t>
            </a:r>
            <a:r>
              <a:rPr lang="es-MX" sz="2400" dirty="0" err="1">
                <a:latin typeface="Arial" panose="020B0604020202020204" pitchFamily="34" charset="0"/>
                <a:cs typeface="Arial" panose="020B0604020202020204" pitchFamily="34" charset="0"/>
              </a:rPr>
              <a:t>Ns</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Ef</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Fc</a:t>
            </a:r>
            <a:r>
              <a:rPr lang="es-MX" sz="2400" dirty="0">
                <a:latin typeface="Arial" panose="020B0604020202020204" pitchFamily="34" charset="0"/>
                <a:cs typeface="Arial" panose="020B0604020202020204" pitchFamily="34" charset="0"/>
              </a:rPr>
              <a:t>.</a:t>
            </a:r>
          </a:p>
          <a:p>
            <a:pPr marL="0" indent="0" algn="just">
              <a:buNone/>
            </a:pPr>
            <a:r>
              <a:rPr lang="es-MX" sz="2400" dirty="0">
                <a:latin typeface="Arial" panose="020B0604020202020204" pitchFamily="34" charset="0"/>
                <a:cs typeface="Arial" panose="020B0604020202020204" pitchFamily="34" charset="0"/>
              </a:rPr>
              <a:t>De la misma forma se dará un desplazamiento </a:t>
            </a:r>
          </a:p>
          <a:p>
            <a:pPr marL="0" indent="0" algn="just">
              <a:buNone/>
            </a:pPr>
            <a:r>
              <a:rPr lang="es-MX" sz="2400" dirty="0">
                <a:latin typeface="Arial" panose="020B0604020202020204" pitchFamily="34" charset="0"/>
                <a:cs typeface="Arial" panose="020B0604020202020204" pitchFamily="34" charset="0"/>
              </a:rPr>
              <a:t>a la izquierda cuando las variables cambien en </a:t>
            </a:r>
          </a:p>
          <a:p>
            <a:pPr marL="0" indent="0" algn="just">
              <a:buNone/>
            </a:pPr>
            <a:r>
              <a:rPr lang="es-MX" sz="2400" dirty="0">
                <a:latin typeface="Arial" panose="020B0604020202020204" pitchFamily="34" charset="0"/>
                <a:cs typeface="Arial" panose="020B0604020202020204" pitchFamily="34" charset="0"/>
              </a:rPr>
              <a:t>sentido contrario</a:t>
            </a:r>
            <a:endParaRPr lang="es-MX" sz="2400" dirty="0"/>
          </a:p>
          <a:p>
            <a:pPr marL="0" indent="0" algn="just">
              <a:buNone/>
            </a:pPr>
            <a:r>
              <a:rPr lang="es-MX" sz="2200" dirty="0"/>
              <a:t>Por tanto, un desplazamiento de la curva de oferta a</a:t>
            </a:r>
          </a:p>
          <a:p>
            <a:pPr marL="0" indent="0" algn="just">
              <a:buNone/>
            </a:pPr>
            <a:r>
              <a:rPr lang="es-MX" sz="2200" dirty="0"/>
              <a:t>la derecha, reduce el precio de equilibrio y aumenta la</a:t>
            </a:r>
          </a:p>
          <a:p>
            <a:pPr marL="0" indent="0" algn="just">
              <a:buNone/>
            </a:pPr>
            <a:r>
              <a:rPr lang="es-MX" sz="2200" dirty="0"/>
              <a:t> cantidad demandada de equilibrio.</a:t>
            </a:r>
            <a:endParaRPr lang="en-US" sz="2200" dirty="0"/>
          </a:p>
          <a:p>
            <a:pPr marL="0" indent="0" algn="just">
              <a:buNone/>
            </a:pPr>
            <a:endParaRPr lang="es-MX" sz="2200" dirty="0">
              <a:latin typeface="Arial" panose="020B0604020202020204" pitchFamily="34" charset="0"/>
              <a:cs typeface="Arial" panose="020B0604020202020204" pitchFamily="34" charset="0"/>
            </a:endParaRPr>
          </a:p>
          <a:p>
            <a:pPr marL="0" indent="0" algn="just">
              <a:buNone/>
            </a:pPr>
            <a:r>
              <a:rPr lang="es-MX" sz="2200" dirty="0">
                <a:latin typeface="Arial" panose="020B0604020202020204" pitchFamily="34" charset="0"/>
                <a:cs typeface="Arial" panose="020B0604020202020204" pitchFamily="34" charset="0"/>
              </a:rPr>
              <a:t>, </a:t>
            </a:r>
            <a:endParaRPr lang="en-US" sz="2200" dirty="0"/>
          </a:p>
        </p:txBody>
      </p:sp>
      <p:cxnSp>
        <p:nvCxnSpPr>
          <p:cNvPr id="13" name="Conector recto de flecha 12"/>
          <p:cNvCxnSpPr/>
          <p:nvPr/>
        </p:nvCxnSpPr>
        <p:spPr bwMode="auto">
          <a:xfrm flipV="1">
            <a:off x="2962140" y="3700577"/>
            <a:ext cx="0" cy="29621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8" name="Conector recto de flecha 17"/>
          <p:cNvCxnSpPr/>
          <p:nvPr/>
        </p:nvCxnSpPr>
        <p:spPr bwMode="auto">
          <a:xfrm>
            <a:off x="759854" y="3700577"/>
            <a:ext cx="0" cy="29621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9" name="Conector recto de flecha 18"/>
          <p:cNvCxnSpPr/>
          <p:nvPr/>
        </p:nvCxnSpPr>
        <p:spPr bwMode="auto">
          <a:xfrm flipV="1">
            <a:off x="1262130" y="3675869"/>
            <a:ext cx="0" cy="29621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20" name="Conector recto de flecha 19"/>
          <p:cNvCxnSpPr/>
          <p:nvPr/>
        </p:nvCxnSpPr>
        <p:spPr bwMode="auto">
          <a:xfrm flipV="1">
            <a:off x="1944710" y="3700577"/>
            <a:ext cx="0" cy="29621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21" name="Conector recto de flecha 20"/>
          <p:cNvCxnSpPr/>
          <p:nvPr/>
        </p:nvCxnSpPr>
        <p:spPr bwMode="auto">
          <a:xfrm flipV="1">
            <a:off x="2434106" y="3675869"/>
            <a:ext cx="0" cy="29621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22" name="Conector recto de flecha 21"/>
          <p:cNvCxnSpPr/>
          <p:nvPr/>
        </p:nvCxnSpPr>
        <p:spPr bwMode="auto">
          <a:xfrm>
            <a:off x="3477296" y="3724236"/>
            <a:ext cx="0" cy="296214"/>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pic>
        <p:nvPicPr>
          <p:cNvPr id="23" name="Imagen 22"/>
          <p:cNvPicPr>
            <a:picLocks noChangeAspect="1"/>
          </p:cNvPicPr>
          <p:nvPr/>
        </p:nvPicPr>
        <p:blipFill>
          <a:blip r:embed="rId2"/>
          <a:stretch>
            <a:fillRect/>
          </a:stretch>
        </p:blipFill>
        <p:spPr>
          <a:xfrm>
            <a:off x="7894749" y="3724235"/>
            <a:ext cx="3670480" cy="2856867"/>
          </a:xfrm>
          <a:prstGeom prst="rect">
            <a:avLst/>
          </a:prstGeom>
        </p:spPr>
      </p:pic>
    </p:spTree>
    <p:extLst>
      <p:ext uri="{BB962C8B-B14F-4D97-AF65-F5344CB8AC3E}">
        <p14:creationId xmlns:p14="http://schemas.microsoft.com/office/powerpoint/2010/main" val="117267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DESPLAZAMIENTOS SIMULTANEOS DE LA DEMANDA Y OFERTA</a:t>
            </a:r>
            <a:endParaRPr lang="en-US" sz="2400" dirty="0">
              <a:latin typeface="Algerian" panose="04020705040A02060702" pitchFamily="82" charset="0"/>
            </a:endParaRPr>
          </a:p>
        </p:txBody>
      </p:sp>
      <p:sp>
        <p:nvSpPr>
          <p:cNvPr id="3" name="Marcador de contenido 2"/>
          <p:cNvSpPr>
            <a:spLocks noGrp="1"/>
          </p:cNvSpPr>
          <p:nvPr>
            <p:ph idx="1"/>
          </p:nvPr>
        </p:nvSpPr>
        <p:spPr>
          <a:xfrm>
            <a:off x="605307" y="2017712"/>
            <a:ext cx="11334810" cy="4408845"/>
          </a:xfrm>
        </p:spPr>
        <p:txBody>
          <a:bodyPr/>
          <a:lstStyle/>
          <a:p>
            <a:pPr marL="0" indent="0" algn="just">
              <a:buNone/>
            </a:pPr>
            <a:r>
              <a:rPr lang="es-MX" sz="2400" dirty="0">
                <a:latin typeface="Arial" panose="020B0604020202020204" pitchFamily="34" charset="0"/>
                <a:cs typeface="Arial" panose="020B0604020202020204" pitchFamily="34" charset="0"/>
              </a:rPr>
              <a:t>Siempre que se desplace una sola curva, podemos predecir con certeza como cambiaran el precio y la cantidad de equilibrio. Sin embargo, si las dos curvas se desplazan, el resultado es menos evidente. </a:t>
            </a:r>
          </a:p>
          <a:p>
            <a:pPr marL="0" indent="0" algn="just">
              <a:buNone/>
            </a:pPr>
            <a:r>
              <a:rPr lang="es-MX" sz="2400" dirty="0">
                <a:latin typeface="Arial" panose="020B0604020202020204" pitchFamily="34" charset="0"/>
                <a:cs typeface="Arial" panose="020B0604020202020204" pitchFamily="34" charset="0"/>
              </a:rPr>
              <a:t>Suponiendo que tanto la curva de demanda y la curva de oferta se desplazan a la derecha gráfico (a), la cantidad de equilibrio aumenta, </a:t>
            </a:r>
            <a:r>
              <a:rPr lang="es-MX" sz="2400" i="1" u="sng" dirty="0">
                <a:solidFill>
                  <a:srgbClr val="FF0000"/>
                </a:solidFill>
                <a:latin typeface="Arial" panose="020B0604020202020204" pitchFamily="34" charset="0"/>
                <a:cs typeface="Arial" panose="020B0604020202020204" pitchFamily="34" charset="0"/>
              </a:rPr>
              <a:t>sin embargo, el cambio en el precio de equilibrio dependerá de la curva que se desplaza más, en este caso la curva de demanda se desplaza más,</a:t>
            </a:r>
            <a:r>
              <a:rPr lang="es-MX" sz="2400" dirty="0">
                <a:latin typeface="Arial" panose="020B0604020202020204" pitchFamily="34" charset="0"/>
                <a:cs typeface="Arial" panose="020B0604020202020204" pitchFamily="34" charset="0"/>
              </a:rPr>
              <a:t> entonces el precio de equilibrio también aumentará. </a:t>
            </a:r>
          </a:p>
          <a:p>
            <a:pPr marL="0" indent="0" algn="just">
              <a:buNone/>
            </a:pPr>
            <a:r>
              <a:rPr lang="es-MX" sz="2400" dirty="0">
                <a:latin typeface="Arial" panose="020B0604020202020204" pitchFamily="34" charset="0"/>
                <a:cs typeface="Arial" panose="020B0604020202020204" pitchFamily="34" charset="0"/>
              </a:rPr>
              <a:t>Sin embargo, si la curva oferta se desplaza más que la curva de demanda como en el gráfico (b), el precio de equilibrio disminuye y la cantidad de equilibrio aumenta. (ver gráficos).</a:t>
            </a:r>
            <a:endParaRPr lang="en-US" sz="24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265133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cs typeface="Arial" panose="020B0604020202020204" pitchFamily="34" charset="0"/>
              </a:rPr>
              <a:t>DESPLAZAMIENTOS SIMULTANEOS DE LA DEMANDA Y OFERT</a:t>
            </a:r>
            <a:r>
              <a:rPr lang="es-MX" sz="2400" dirty="0">
                <a:latin typeface="Algerian" panose="04020705040A02060702" pitchFamily="82" charset="0"/>
              </a:rPr>
              <a:t>A</a:t>
            </a:r>
            <a:endParaRPr lang="en-US" sz="2400" dirty="0">
              <a:latin typeface="Algerian" panose="04020705040A02060702" pitchFamily="82" charset="0"/>
            </a:endParaRPr>
          </a:p>
        </p:txBody>
      </p:sp>
      <p:sp>
        <p:nvSpPr>
          <p:cNvPr id="3" name="Marcador de contenido 2"/>
          <p:cNvSpPr>
            <a:spLocks noGrp="1"/>
          </p:cNvSpPr>
          <p:nvPr>
            <p:ph idx="1"/>
          </p:nvPr>
        </p:nvSpPr>
        <p:spPr>
          <a:xfrm>
            <a:off x="553792" y="2017712"/>
            <a:ext cx="11386325" cy="4524755"/>
          </a:xfrm>
        </p:spPr>
        <p:txBody>
          <a:bodyPr/>
          <a:lstStyle/>
          <a:p>
            <a:pPr marL="0" indent="0">
              <a:buNone/>
            </a:pPr>
            <a:endParaRPr lang="es-MX" dirty="0"/>
          </a:p>
          <a:p>
            <a:pPr marL="0" indent="0" algn="just">
              <a:lnSpc>
                <a:spcPct val="150000"/>
              </a:lnSpc>
              <a:spcAft>
                <a:spcPts val="0"/>
              </a:spcAft>
              <a:buNone/>
            </a:pPr>
            <a:endParaRPr lang="es-MX" sz="24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50000"/>
              </a:lnSpc>
              <a:spcAft>
                <a:spcPts val="0"/>
              </a:spcAft>
              <a:buNone/>
            </a:pPr>
            <a:endParaRPr lang="es-MX" sz="24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50000"/>
              </a:lnSpc>
              <a:spcAft>
                <a:spcPts val="0"/>
              </a:spcAft>
              <a:buNone/>
            </a:pPr>
            <a:endParaRPr lang="es-MX" sz="2400" dirty="0">
              <a:latin typeface="Arial" panose="020B0604020202020204" pitchFamily="34" charset="0"/>
              <a:ea typeface="Calibri" panose="020F0502020204030204" pitchFamily="34" charset="0"/>
              <a:cs typeface="Arial" panose="020B0604020202020204" pitchFamily="34" charset="0"/>
            </a:endParaRPr>
          </a:p>
          <a:p>
            <a:pPr marL="0" indent="0" algn="just">
              <a:lnSpc>
                <a:spcPct val="150000"/>
              </a:lnSpc>
              <a:spcAft>
                <a:spcPts val="0"/>
              </a:spcAft>
              <a:buNone/>
            </a:pPr>
            <a:endParaRPr lang="es-MX" sz="2400" dirty="0">
              <a:latin typeface="Arial" panose="020B0604020202020204" pitchFamily="34" charset="0"/>
              <a:ea typeface="Calibri" panose="020F0502020204030204" pitchFamily="34" charset="0"/>
              <a:cs typeface="Arial" panose="020B0604020202020204" pitchFamily="34" charset="0"/>
            </a:endParaRPr>
          </a:p>
          <a:p>
            <a:pPr marL="0" indent="0" algn="just">
              <a:spcAft>
                <a:spcPts val="0"/>
              </a:spcAft>
              <a:buNone/>
            </a:pPr>
            <a:r>
              <a:rPr lang="es-MX" sz="2400" dirty="0">
                <a:latin typeface="Arial" panose="020B0604020202020204" pitchFamily="34" charset="0"/>
                <a:ea typeface="Calibri" panose="020F0502020204030204" pitchFamily="34" charset="0"/>
                <a:cs typeface="Arial" panose="020B0604020202020204" pitchFamily="34" charset="0"/>
              </a:rPr>
              <a:t>Por otro lado, si tanto la demanda como la oferta se desplazan a la izquierda, la cantidad de equilibrio se reduce y para determinar el precio de equilibrio es necesario analizar los desplazamientos relativos de las curvas de demanda y oferta.</a:t>
            </a:r>
            <a:endParaRPr lang="en-US" sz="24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dirty="0"/>
          </a:p>
        </p:txBody>
      </p:sp>
      <p:pic>
        <p:nvPicPr>
          <p:cNvPr id="11" name="Imagen 10"/>
          <p:cNvPicPr>
            <a:picLocks noChangeAspect="1"/>
          </p:cNvPicPr>
          <p:nvPr/>
        </p:nvPicPr>
        <p:blipFill>
          <a:blip r:embed="rId2"/>
          <a:stretch>
            <a:fillRect/>
          </a:stretch>
        </p:blipFill>
        <p:spPr>
          <a:xfrm>
            <a:off x="2640169" y="2017712"/>
            <a:ext cx="6812924" cy="3082322"/>
          </a:xfrm>
          <a:prstGeom prst="rect">
            <a:avLst/>
          </a:prstGeom>
        </p:spPr>
      </p:pic>
    </p:spTree>
    <p:extLst>
      <p:ext uri="{BB962C8B-B14F-4D97-AF65-F5344CB8AC3E}">
        <p14:creationId xmlns:p14="http://schemas.microsoft.com/office/powerpoint/2010/main" val="2342957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LA EFICIENCIA Y EL EQUILIBRIO COMPETITIVO</a:t>
            </a:r>
            <a:endParaRPr lang="en-US" sz="2400" dirty="0">
              <a:latin typeface="Algerian" panose="04020705040A02060702" pitchFamily="82" charset="0"/>
            </a:endParaRPr>
          </a:p>
        </p:txBody>
      </p:sp>
      <p:sp>
        <p:nvSpPr>
          <p:cNvPr id="3" name="Marcador de contenido 2"/>
          <p:cNvSpPr>
            <a:spLocks noGrp="1"/>
          </p:cNvSpPr>
          <p:nvPr>
            <p:ph idx="1"/>
          </p:nvPr>
        </p:nvSpPr>
        <p:spPr>
          <a:xfrm>
            <a:off x="566670" y="2017712"/>
            <a:ext cx="11373447" cy="4679302"/>
          </a:xfrm>
        </p:spPr>
        <p:txBody>
          <a:bodyPr/>
          <a:lstStyle/>
          <a:p>
            <a:pPr marL="0" indent="0" algn="just">
              <a:buNone/>
            </a:pPr>
            <a:r>
              <a:rPr lang="es-ES" sz="2400" dirty="0">
                <a:latin typeface="Arial" panose="020B0604020202020204" pitchFamily="34" charset="0"/>
                <a:cs typeface="Arial" panose="020B0604020202020204" pitchFamily="34" charset="0"/>
              </a:rPr>
              <a:t>Una asignación de recursos es eficiente en una economía si maximiza el excedente total. “El equilibrio de mercado competitivo genera una asignación eficiente de los recursos.”</a:t>
            </a:r>
          </a:p>
          <a:p>
            <a:pPr marL="0" indent="0" algn="just">
              <a:buNone/>
            </a:pPr>
            <a:r>
              <a:rPr lang="es-ES" sz="2400" dirty="0">
                <a:solidFill>
                  <a:srgbClr val="FF0000"/>
                </a:solidFill>
                <a:latin typeface="Arial" panose="020B0604020202020204" pitchFamily="34" charset="0"/>
                <a:cs typeface="Arial" panose="020B0604020202020204" pitchFamily="34" charset="0"/>
              </a:rPr>
              <a:t>Evaluación del equilibrio de mercado.</a:t>
            </a:r>
          </a:p>
          <a:p>
            <a:pPr marL="0" indent="0" algn="just">
              <a:buNone/>
            </a:pPr>
            <a:r>
              <a:rPr lang="es-ES" sz="2200" dirty="0">
                <a:latin typeface="Arial" panose="020B0604020202020204" pitchFamily="34" charset="0"/>
                <a:cs typeface="Arial" panose="020B0604020202020204" pitchFamily="34" charset="0"/>
              </a:rPr>
              <a:t>Cuando un mercado alcanza el equilibrio se puede evaluar  su eficiencia a través del análisis de excedente del consumidor y del productor</a:t>
            </a:r>
            <a:r>
              <a:rPr lang="es-ES" sz="2400" dirty="0">
                <a:latin typeface="Arial" panose="020B0604020202020204" pitchFamily="34" charset="0"/>
                <a:cs typeface="Arial" panose="020B0604020202020204" pitchFamily="34" charset="0"/>
              </a:rPr>
              <a:t>.</a:t>
            </a:r>
          </a:p>
          <a:p>
            <a:pPr marL="0" indent="0" algn="just">
              <a:buNone/>
            </a:pPr>
            <a:endParaRPr lang="es-ES" sz="2400" dirty="0">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s-ES" sz="2200" dirty="0">
                <a:solidFill>
                  <a:srgbClr val="0070C0"/>
                </a:solidFill>
                <a:latin typeface="Arial" panose="020B0604020202020204" pitchFamily="34" charset="0"/>
                <a:cs typeface="Arial" panose="020B0604020202020204" pitchFamily="34" charset="0"/>
              </a:rPr>
              <a:t>El excedente del consumidor </a:t>
            </a:r>
            <a:r>
              <a:rPr lang="es-ES" sz="2200" dirty="0">
                <a:latin typeface="Arial" panose="020B0604020202020204" pitchFamily="34" charset="0"/>
                <a:cs typeface="Arial" panose="020B0604020202020204" pitchFamily="34" charset="0"/>
              </a:rPr>
              <a:t>es la cantidad que un comprador esta dispuesto a pagar por un bien menos la cantidad que efectivamente paga.</a:t>
            </a:r>
          </a:p>
          <a:p>
            <a:pPr algn="just">
              <a:buFont typeface="Wingdings" panose="05000000000000000000" pitchFamily="2" charset="2"/>
              <a:buChar char="ü"/>
            </a:pPr>
            <a:endParaRPr lang="es-ES" sz="2200" dirty="0">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s-ES" sz="2200" dirty="0">
                <a:solidFill>
                  <a:srgbClr val="0070C0"/>
                </a:solidFill>
                <a:latin typeface="Arial" panose="020B0604020202020204" pitchFamily="34" charset="0"/>
                <a:cs typeface="Arial" panose="020B0604020202020204" pitchFamily="34" charset="0"/>
              </a:rPr>
              <a:t>El excedente del productor </a:t>
            </a:r>
            <a:r>
              <a:rPr lang="es-ES" sz="2200" dirty="0">
                <a:latin typeface="Arial" panose="020B0604020202020204" pitchFamily="34" charset="0"/>
                <a:cs typeface="Arial" panose="020B0604020202020204" pitchFamily="34" charset="0"/>
              </a:rPr>
              <a:t>es la cantidad que recibe el vendedor por un  bien menos el costo en que incurre para proporcionarlo.</a:t>
            </a:r>
          </a:p>
          <a:p>
            <a:pPr marL="0" indent="0" algn="just">
              <a:buNone/>
            </a:pPr>
            <a:endParaRPr lang="en-US" dirty="0"/>
          </a:p>
        </p:txBody>
      </p:sp>
    </p:spTree>
    <p:extLst>
      <p:ext uri="{BB962C8B-B14F-4D97-AF65-F5344CB8AC3E}">
        <p14:creationId xmlns:p14="http://schemas.microsoft.com/office/powerpoint/2010/main" val="870061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6975" y="2017712"/>
            <a:ext cx="11193142" cy="4602029"/>
          </a:xfrm>
        </p:spPr>
        <p:txBody>
          <a:bodyPr/>
          <a:lstStyle/>
          <a:p>
            <a:pPr marL="0" indent="0" algn="just">
              <a:buNone/>
            </a:pPr>
            <a:r>
              <a:rPr lang="es-MX" sz="2400" dirty="0">
                <a:latin typeface="Arial" panose="020B0604020202020204" pitchFamily="34" charset="0"/>
                <a:cs typeface="Arial" panose="020B0604020202020204" pitchFamily="34" charset="0"/>
              </a:rPr>
              <a:t>Gráficamente  el excedente total es la suma de los excedentes del consumo y del productor representados por el área entre las curvas de oferta y demanda hasta la cantidad de equilibrio como se muestra en el siguiente grafico:</a:t>
            </a: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Los que valoran el bien más que el precio </a:t>
            </a:r>
          </a:p>
          <a:p>
            <a:pPr marL="0" indent="0" algn="just">
              <a:buNone/>
            </a:pPr>
            <a:r>
              <a:rPr lang="es-MX" sz="2400" dirty="0">
                <a:latin typeface="Arial" panose="020B0604020202020204" pitchFamily="34" charset="0"/>
                <a:cs typeface="Arial" panose="020B0604020202020204" pitchFamily="34" charset="0"/>
              </a:rPr>
              <a:t>(representado por el segmento AE en la </a:t>
            </a:r>
          </a:p>
          <a:p>
            <a:pPr marL="0" indent="0" algn="just">
              <a:buNone/>
            </a:pPr>
            <a:r>
              <a:rPr lang="es-MX" sz="2400" dirty="0">
                <a:latin typeface="Arial" panose="020B0604020202020204" pitchFamily="34" charset="0"/>
                <a:cs typeface="Arial" panose="020B0604020202020204" pitchFamily="34" charset="0"/>
              </a:rPr>
              <a:t>curva de demanda) deciden comprar el </a:t>
            </a:r>
          </a:p>
          <a:p>
            <a:pPr marL="0" indent="0" algn="just">
              <a:buNone/>
            </a:pPr>
            <a:r>
              <a:rPr lang="es-MX" sz="2400" dirty="0">
                <a:latin typeface="Arial" panose="020B0604020202020204" pitchFamily="34" charset="0"/>
                <a:cs typeface="Arial" panose="020B0604020202020204" pitchFamily="34" charset="0"/>
              </a:rPr>
              <a:t>bien: los compradores que valoran el </a:t>
            </a:r>
          </a:p>
          <a:p>
            <a:pPr marL="0" indent="0" algn="just">
              <a:buNone/>
            </a:pPr>
            <a:r>
              <a:rPr lang="es-MX" sz="2400" dirty="0">
                <a:latin typeface="Arial" panose="020B0604020202020204" pitchFamily="34" charset="0"/>
                <a:cs typeface="Arial" panose="020B0604020202020204" pitchFamily="34" charset="0"/>
              </a:rPr>
              <a:t>bien menos que el precio </a:t>
            </a:r>
          </a:p>
          <a:p>
            <a:pPr marL="0" indent="0" algn="just">
              <a:buNone/>
            </a:pPr>
            <a:r>
              <a:rPr lang="es-MX" sz="2400" dirty="0">
                <a:latin typeface="Arial" panose="020B0604020202020204" pitchFamily="34" charset="0"/>
                <a:cs typeface="Arial" panose="020B0604020202020204" pitchFamily="34" charset="0"/>
              </a:rPr>
              <a:t>(representados por el segmento EB) </a:t>
            </a:r>
          </a:p>
          <a:p>
            <a:pPr marL="0" indent="0" algn="just">
              <a:buNone/>
            </a:pPr>
            <a:r>
              <a:rPr lang="es-MX" sz="2400" dirty="0">
                <a:latin typeface="Arial" panose="020B0604020202020204" pitchFamily="34" charset="0"/>
                <a:cs typeface="Arial" panose="020B0604020202020204" pitchFamily="34" charset="0"/>
              </a:rPr>
              <a:t>no participan en el mercado.</a:t>
            </a: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7006107" y="3258355"/>
            <a:ext cx="4765183" cy="3361386"/>
          </a:xfrm>
          <a:prstGeom prst="rect">
            <a:avLst/>
          </a:prstGeom>
        </p:spPr>
      </p:pic>
    </p:spTree>
    <p:extLst>
      <p:ext uri="{BB962C8B-B14F-4D97-AF65-F5344CB8AC3E}">
        <p14:creationId xmlns:p14="http://schemas.microsoft.com/office/powerpoint/2010/main" val="606542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MERCADO</a:t>
            </a:r>
            <a:endParaRPr lang="en-US" sz="2400" dirty="0">
              <a:latin typeface="Algerian" panose="04020705040A02060702" pitchFamily="82" charset="0"/>
            </a:endParaRPr>
          </a:p>
        </p:txBody>
      </p:sp>
      <p:sp>
        <p:nvSpPr>
          <p:cNvPr id="3" name="Marcador de contenido 2"/>
          <p:cNvSpPr>
            <a:spLocks noGrp="1"/>
          </p:cNvSpPr>
          <p:nvPr>
            <p:ph idx="1"/>
          </p:nvPr>
        </p:nvSpPr>
        <p:spPr>
          <a:xfrm>
            <a:off x="410818" y="1893194"/>
            <a:ext cx="11529300" cy="4790941"/>
          </a:xfrm>
        </p:spPr>
        <p:txBody>
          <a:bodyPr/>
          <a:lstStyle/>
          <a:p>
            <a:pPr marL="0" indent="0" algn="just">
              <a:buNone/>
            </a:pPr>
            <a:r>
              <a:rPr lang="es-MX" sz="2400" i="1" u="sng" dirty="0">
                <a:latin typeface="Arial" panose="020B0604020202020204" pitchFamily="34" charset="0"/>
                <a:cs typeface="Arial" panose="020B0604020202020204" pitchFamily="34" charset="0"/>
              </a:rPr>
              <a:t>Un mercado se puede definir como un conjunto de compradores y vendedores de bienes y servicios </a:t>
            </a:r>
            <a:r>
              <a:rPr lang="es-MX" sz="2400" dirty="0">
                <a:latin typeface="Arial" panose="020B0604020202020204" pitchFamily="34" charset="0"/>
                <a:cs typeface="Arial" panose="020B0604020202020204" pitchFamily="34" charset="0"/>
              </a:rPr>
              <a:t>que determinan de manera conjunta el precio y las cantidades demandadas y ofrecidas. </a:t>
            </a:r>
          </a:p>
          <a:p>
            <a:pPr marL="0" indent="0" algn="just">
              <a:buNone/>
            </a:pPr>
            <a:endParaRPr lang="es-ES" sz="2400" dirty="0">
              <a:effectLst/>
              <a:latin typeface="Arial" panose="020B0604020202020204" pitchFamily="34" charset="0"/>
              <a:ea typeface="Calibri" panose="020F0502020204030204" pitchFamily="34" charset="0"/>
              <a:cs typeface="Arial" panose="020B0604020202020204" pitchFamily="34" charset="0"/>
            </a:endParaRPr>
          </a:p>
          <a:p>
            <a:pPr marL="0" indent="0" algn="just">
              <a:buNone/>
            </a:pPr>
            <a:r>
              <a:rPr lang="es-ES" sz="2400" dirty="0">
                <a:effectLst/>
                <a:latin typeface="Arial" panose="020B0604020202020204" pitchFamily="34" charset="0"/>
                <a:ea typeface="Calibri" panose="020F0502020204030204" pitchFamily="34" charset="0"/>
                <a:cs typeface="Arial" panose="020B0604020202020204" pitchFamily="34" charset="0"/>
              </a:rPr>
              <a:t>Actualmente tienen singular importancia los </a:t>
            </a:r>
          </a:p>
          <a:p>
            <a:pPr marL="0" indent="0" algn="just">
              <a:buNone/>
            </a:pPr>
            <a:r>
              <a:rPr lang="es-ES" sz="2400" dirty="0">
                <a:effectLst/>
                <a:latin typeface="Arial" panose="020B0604020202020204" pitchFamily="34" charset="0"/>
                <a:ea typeface="Calibri" panose="020F0502020204030204" pitchFamily="34" charset="0"/>
                <a:cs typeface="Arial" panose="020B0604020202020204" pitchFamily="34" charset="0"/>
              </a:rPr>
              <a:t>mercados virtuales, que son aquellos medios </a:t>
            </a:r>
          </a:p>
          <a:p>
            <a:pPr marL="0" indent="0" algn="just">
              <a:buNone/>
            </a:pPr>
            <a:r>
              <a:rPr lang="es-ES" sz="2400" dirty="0">
                <a:effectLst/>
                <a:latin typeface="Arial" panose="020B0604020202020204" pitchFamily="34" charset="0"/>
                <a:ea typeface="Calibri" panose="020F0502020204030204" pitchFamily="34" charset="0"/>
                <a:cs typeface="Arial" panose="020B0604020202020204" pitchFamily="34" charset="0"/>
              </a:rPr>
              <a:t>en los que realizan transacciones en tiempo real </a:t>
            </a:r>
          </a:p>
          <a:p>
            <a:pPr marL="0" indent="0" algn="just">
              <a:buNone/>
            </a:pPr>
            <a:r>
              <a:rPr lang="es-ES" sz="2400" dirty="0">
                <a:effectLst/>
                <a:latin typeface="Arial" panose="020B0604020202020204" pitchFamily="34" charset="0"/>
                <a:ea typeface="Calibri" panose="020F0502020204030204" pitchFamily="34" charset="0"/>
                <a:cs typeface="Arial" panose="020B0604020202020204" pitchFamily="34" charset="0"/>
              </a:rPr>
              <a:t>de bienes y servicios, la misma se ha visto </a:t>
            </a:r>
          </a:p>
          <a:p>
            <a:pPr marL="0" indent="0" algn="just">
              <a:buNone/>
            </a:pPr>
            <a:r>
              <a:rPr lang="es-ES" sz="2400" dirty="0">
                <a:effectLst/>
                <a:latin typeface="Arial" panose="020B0604020202020204" pitchFamily="34" charset="0"/>
                <a:ea typeface="Calibri" panose="020F0502020204030204" pitchFamily="34" charset="0"/>
                <a:cs typeface="Arial" panose="020B0604020202020204" pitchFamily="34" charset="0"/>
              </a:rPr>
              <a:t>beneficiada por el desarrollo tecnológico y de </a:t>
            </a:r>
          </a:p>
          <a:p>
            <a:pPr marL="0" indent="0" algn="just">
              <a:buNone/>
            </a:pPr>
            <a:r>
              <a:rPr lang="es-ES" sz="2400" dirty="0">
                <a:effectLst/>
                <a:latin typeface="Arial" panose="020B0604020202020204" pitchFamily="34" charset="0"/>
                <a:ea typeface="Calibri" panose="020F0502020204030204" pitchFamily="34" charset="0"/>
                <a:cs typeface="Arial" panose="020B0604020202020204" pitchFamily="34" charset="0"/>
              </a:rPr>
              <a:t>las </a:t>
            </a:r>
            <a:r>
              <a:rPr lang="es-ES" sz="2400" dirty="0" err="1">
                <a:effectLst/>
                <a:latin typeface="Arial" panose="020B0604020202020204" pitchFamily="34" charset="0"/>
                <a:ea typeface="Calibri" panose="020F0502020204030204" pitchFamily="34" charset="0"/>
                <a:cs typeface="Arial" panose="020B0604020202020204" pitchFamily="34" charset="0"/>
              </a:rPr>
              <a:t>TICs</a:t>
            </a:r>
            <a:r>
              <a:rPr lang="es-ES" sz="2400" dirty="0">
                <a:effectLst/>
                <a:latin typeface="Arial" panose="020B0604020202020204" pitchFamily="34" charset="0"/>
                <a:ea typeface="Calibri" panose="020F0502020204030204" pitchFamily="34" charset="0"/>
                <a:cs typeface="Arial" panose="020B0604020202020204" pitchFamily="34" charset="0"/>
              </a:rPr>
              <a:t>.</a:t>
            </a:r>
            <a:endParaRPr lang="es-MX" sz="2400" dirty="0">
              <a:latin typeface="Arial" panose="020B0604020202020204" pitchFamily="34" charset="0"/>
              <a:cs typeface="Arial" panose="020B0604020202020204" pitchFamily="34" charset="0"/>
            </a:endParaRPr>
          </a:p>
          <a:p>
            <a:pPr marL="0" indent="0" algn="just">
              <a:buNone/>
            </a:pPr>
            <a:endParaRPr lang="es-ES" sz="2000" dirty="0">
              <a:latin typeface="Arial" panose="020B0604020202020204" pitchFamily="34" charset="0"/>
              <a:cs typeface="Arial" panose="020B0604020202020204" pitchFamily="34" charset="0"/>
            </a:endParaRPr>
          </a:p>
          <a:p>
            <a:pPr algn="just"/>
            <a:endParaRPr lang="en-US" dirty="0"/>
          </a:p>
        </p:txBody>
      </p:sp>
      <p:pic>
        <p:nvPicPr>
          <p:cNvPr id="5" name="Imagen 4"/>
          <p:cNvPicPr>
            <a:picLocks noChangeAspect="1"/>
          </p:cNvPicPr>
          <p:nvPr/>
        </p:nvPicPr>
        <p:blipFill rotWithShape="1">
          <a:blip r:embed="rId2"/>
          <a:srcRect l="47191"/>
          <a:stretch/>
        </p:blipFill>
        <p:spPr>
          <a:xfrm>
            <a:off x="7276563" y="2760372"/>
            <a:ext cx="4648738" cy="3810000"/>
          </a:xfrm>
          <a:prstGeom prst="rect">
            <a:avLst/>
          </a:prstGeom>
        </p:spPr>
      </p:pic>
      <p:pic>
        <p:nvPicPr>
          <p:cNvPr id="4" name="Imagen 3">
            <a:extLst>
              <a:ext uri="{FF2B5EF4-FFF2-40B4-BE49-F238E27FC236}">
                <a16:creationId xmlns:a16="http://schemas.microsoft.com/office/drawing/2014/main" id="{28C78F6B-6E64-4AB5-AE0C-937F98662B10}"/>
              </a:ext>
            </a:extLst>
          </p:cNvPr>
          <p:cNvPicPr>
            <a:picLocks noChangeAspect="1"/>
          </p:cNvPicPr>
          <p:nvPr/>
        </p:nvPicPr>
        <p:blipFill>
          <a:blip r:embed="rId3"/>
          <a:stretch>
            <a:fillRect/>
          </a:stretch>
        </p:blipFill>
        <p:spPr>
          <a:xfrm>
            <a:off x="8719929" y="173864"/>
            <a:ext cx="3205371" cy="1586673"/>
          </a:xfrm>
          <a:prstGeom prst="rect">
            <a:avLst/>
          </a:prstGeom>
        </p:spPr>
      </p:pic>
      <p:pic>
        <p:nvPicPr>
          <p:cNvPr id="8" name="Imagen 7">
            <a:extLst>
              <a:ext uri="{FF2B5EF4-FFF2-40B4-BE49-F238E27FC236}">
                <a16:creationId xmlns:a16="http://schemas.microsoft.com/office/drawing/2014/main" id="{7D3B14BA-3B28-401E-9B0E-417C70CBCC69}"/>
              </a:ext>
            </a:extLst>
          </p:cNvPr>
          <p:cNvPicPr>
            <a:picLocks noChangeAspect="1"/>
          </p:cNvPicPr>
          <p:nvPr/>
        </p:nvPicPr>
        <p:blipFill>
          <a:blip r:embed="rId4"/>
          <a:stretch>
            <a:fillRect/>
          </a:stretch>
        </p:blipFill>
        <p:spPr>
          <a:xfrm>
            <a:off x="4986336" y="173864"/>
            <a:ext cx="3487214" cy="1586673"/>
          </a:xfrm>
          <a:prstGeom prst="rect">
            <a:avLst/>
          </a:prstGeom>
        </p:spPr>
      </p:pic>
    </p:spTree>
    <p:extLst>
      <p:ext uri="{BB962C8B-B14F-4D97-AF65-F5344CB8AC3E}">
        <p14:creationId xmlns:p14="http://schemas.microsoft.com/office/powerpoint/2010/main" val="1934145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5611" y="2017713"/>
            <a:ext cx="11154506" cy="4114800"/>
          </a:xfrm>
        </p:spPr>
        <p:txBody>
          <a:bodyPr/>
          <a:lstStyle/>
          <a:p>
            <a:pPr marL="0" indent="0" algn="just">
              <a:buNone/>
            </a:pPr>
            <a:r>
              <a:rPr lang="es-MX" sz="2400" dirty="0">
                <a:latin typeface="Arial" panose="020B0604020202020204" pitchFamily="34" charset="0"/>
                <a:cs typeface="Arial" panose="020B0604020202020204" pitchFamily="34" charset="0"/>
              </a:rPr>
              <a:t>Del mismo modo, los vendedores que tienen costos menores que el precio (representados por el segmento CE sobre la curva de oferta) deciden producir y vender: los vendedores cuyos costos son mayores que el precio (representados por el segmento ED) no participaran.</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844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1"/>
            <a:r>
              <a:rPr lang="es-ES" sz="2400" b="1" dirty="0">
                <a:solidFill>
                  <a:srgbClr val="FF0000"/>
                </a:solidFill>
                <a:latin typeface="Algerian" panose="04020705040A02060702" pitchFamily="82" charset="0"/>
              </a:rPr>
              <a:t>La intervención del estado en el mercado: Control de precios </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p:sp>
        <p:nvSpPr>
          <p:cNvPr id="3" name="Marcador de contenido 2"/>
          <p:cNvSpPr>
            <a:spLocks noGrp="1"/>
          </p:cNvSpPr>
          <p:nvPr>
            <p:ph idx="1"/>
          </p:nvPr>
        </p:nvSpPr>
        <p:spPr>
          <a:xfrm>
            <a:off x="669701" y="2017712"/>
            <a:ext cx="10978960" cy="4727645"/>
          </a:xfrm>
        </p:spPr>
        <p:txBody>
          <a:bodyPr/>
          <a:lstStyle/>
          <a:p>
            <a:pPr marL="0" indent="0" algn="just">
              <a:buNone/>
            </a:pPr>
            <a:r>
              <a:rPr lang="es-MX" sz="2000" dirty="0">
                <a:latin typeface="Arial" panose="020B0604020202020204" pitchFamily="34" charset="0"/>
                <a:cs typeface="Arial" panose="020B0604020202020204" pitchFamily="34" charset="0"/>
              </a:rPr>
              <a:t>Un mercado de competencia no siempre va a ser capaz de llevarnos a un equilibrio óptimo para todos los agentes económicos, en algunos casos, será necesaria la intervención del Estado en dicho sistema, a esto se denomina control de precios. </a:t>
            </a:r>
          </a:p>
          <a:p>
            <a:pPr marL="0" indent="0" algn="just">
              <a:buNone/>
            </a:pPr>
            <a:r>
              <a:rPr lang="es-MX" sz="2000" dirty="0">
                <a:latin typeface="Arial" panose="020B0604020202020204" pitchFamily="34" charset="0"/>
                <a:cs typeface="Arial" panose="020B0604020202020204" pitchFamily="34" charset="0"/>
              </a:rPr>
              <a:t>Las acciones o mecanismos de control de precios mas importantes</a:t>
            </a:r>
          </a:p>
          <a:p>
            <a:pPr marL="0" indent="0" algn="just">
              <a:buNone/>
            </a:pPr>
            <a:r>
              <a:rPr lang="es-MX" sz="2000" dirty="0">
                <a:latin typeface="Arial" panose="020B0604020202020204" pitchFamily="34" charset="0"/>
                <a:cs typeface="Arial" panose="020B0604020202020204" pitchFamily="34" charset="0"/>
              </a:rPr>
              <a:t>Son:</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Establecimiento de precios máximos y mínimos</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Fijación de impuesto y subvenciones</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Promulgación de leyes</a:t>
            </a:r>
            <a:endParaRPr lang="es-MX" sz="2200" b="1" dirty="0">
              <a:latin typeface="Arial" panose="020B0604020202020204" pitchFamily="34" charset="0"/>
              <a:cs typeface="Arial" panose="020B0604020202020204" pitchFamily="34" charset="0"/>
            </a:endParaRPr>
          </a:p>
          <a:p>
            <a:pPr marL="0" indent="0" algn="just">
              <a:buNone/>
            </a:pPr>
            <a:r>
              <a:rPr lang="es-MX" sz="2000" b="1" dirty="0">
                <a:solidFill>
                  <a:srgbClr val="FF0000"/>
                </a:solidFill>
                <a:latin typeface="Arial" panose="020B0604020202020204" pitchFamily="34" charset="0"/>
                <a:cs typeface="Arial" panose="020B0604020202020204" pitchFamily="34" charset="0"/>
              </a:rPr>
              <a:t>Precio máximo</a:t>
            </a:r>
            <a:r>
              <a:rPr lang="es-MX" sz="2000" dirty="0">
                <a:solidFill>
                  <a:srgbClr val="FF0000"/>
                </a:solidFill>
                <a:latin typeface="Arial" panose="020B0604020202020204" pitchFamily="34" charset="0"/>
                <a:cs typeface="Arial" panose="020B0604020202020204" pitchFamily="34" charset="0"/>
              </a:rPr>
              <a:t>. </a:t>
            </a:r>
            <a:r>
              <a:rPr lang="es-MX" sz="2000" dirty="0">
                <a:latin typeface="Arial" panose="020B0604020202020204" pitchFamily="34" charset="0"/>
                <a:cs typeface="Arial" panose="020B0604020202020204" pitchFamily="34" charset="0"/>
              </a:rPr>
              <a:t>Este mecanismo consiste en la determinación de un precio</a:t>
            </a:r>
          </a:p>
          <a:p>
            <a:pPr marL="0" indent="0" algn="just">
              <a:buNone/>
            </a:pPr>
            <a:r>
              <a:rPr lang="es-MX" sz="2000" dirty="0">
                <a:latin typeface="Arial" panose="020B0604020202020204" pitchFamily="34" charset="0"/>
                <a:cs typeface="Arial" panose="020B0604020202020204" pitchFamily="34" charset="0"/>
              </a:rPr>
              <a:t>inferior al de equilibrio, fijado por una autoridad, por encima del cual no</a:t>
            </a:r>
          </a:p>
          <a:p>
            <a:pPr marL="0" indent="0" algn="just">
              <a:buNone/>
            </a:pPr>
            <a:r>
              <a:rPr lang="es-MX" sz="2000" dirty="0">
                <a:latin typeface="Arial" panose="020B0604020202020204" pitchFamily="34" charset="0"/>
                <a:cs typeface="Arial" panose="020B0604020202020204" pitchFamily="34" charset="0"/>
              </a:rPr>
              <a:t>se permite que éste fluctué en el mercado para beneficiar a los consumidores</a:t>
            </a:r>
          </a:p>
          <a:p>
            <a:pPr marL="0" indent="0" algn="just">
              <a:buNone/>
            </a:pPr>
            <a:r>
              <a:rPr lang="es-MX" sz="2000" dirty="0">
                <a:latin typeface="Arial" panose="020B0604020202020204" pitchFamily="34" charset="0"/>
                <a:cs typeface="Arial" panose="020B0604020202020204" pitchFamily="34" charset="0"/>
              </a:rPr>
              <a:t>cuando se tienen situaciones como: crisis económica, conflictos bélicos, </a:t>
            </a:r>
          </a:p>
          <a:p>
            <a:pPr marL="0" indent="0" algn="just">
              <a:buNone/>
            </a:pPr>
            <a:r>
              <a:rPr lang="es-MX" sz="2000" dirty="0">
                <a:latin typeface="Arial" panose="020B0604020202020204" pitchFamily="34" charset="0"/>
                <a:cs typeface="Arial" panose="020B0604020202020204" pitchFamily="34" charset="0"/>
              </a:rPr>
              <a:t>desastres naturales, escasez de productos, etc. </a:t>
            </a:r>
          </a:p>
          <a:p>
            <a:pPr marL="0" indent="0" algn="just">
              <a:buNone/>
            </a:pPr>
            <a:endParaRPr lang="en-US" sz="2200" dirty="0">
              <a:latin typeface="Arial" panose="020B0604020202020204" pitchFamily="34" charset="0"/>
              <a:cs typeface="Arial" panose="020B0604020202020204" pitchFamily="34" charset="0"/>
            </a:endParaRPr>
          </a:p>
          <a:p>
            <a:pPr marL="0" indent="0" algn="just">
              <a:buNone/>
            </a:pPr>
            <a:endParaRPr lang="es-MX" sz="24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9077739" y="2888974"/>
            <a:ext cx="2847560" cy="2928731"/>
          </a:xfrm>
          <a:prstGeom prst="rect">
            <a:avLst/>
          </a:prstGeom>
        </p:spPr>
      </p:pic>
    </p:spTree>
    <p:extLst>
      <p:ext uri="{BB962C8B-B14F-4D97-AF65-F5344CB8AC3E}">
        <p14:creationId xmlns:p14="http://schemas.microsoft.com/office/powerpoint/2010/main" val="1324388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B3B6233-9870-9DC8-5E0B-5F961EA458F2}"/>
              </a:ext>
            </a:extLst>
          </p:cNvPr>
          <p:cNvSpPr>
            <a:spLocks noGrp="1"/>
          </p:cNvSpPr>
          <p:nvPr>
            <p:ph idx="1"/>
          </p:nvPr>
        </p:nvSpPr>
        <p:spPr>
          <a:xfrm>
            <a:off x="609601" y="1924946"/>
            <a:ext cx="11343769" cy="4780653"/>
          </a:xfrm>
        </p:spPr>
        <p:txBody>
          <a:bodyPr/>
          <a:lstStyle/>
          <a:p>
            <a:pPr marL="0" indent="0" algn="just">
              <a:buNone/>
            </a:pPr>
            <a:r>
              <a:rPr lang="es-US" sz="2400" dirty="0">
                <a:latin typeface="Arial" panose="020B0604020202020204" pitchFamily="34" charset="0"/>
                <a:cs typeface="Arial" panose="020B0604020202020204" pitchFamily="34" charset="0"/>
              </a:rPr>
              <a:t>El efecto de los precios máximos es la escasez, lo que implica la aparición de mecanismos de racionamiento.</a:t>
            </a:r>
          </a:p>
          <a:p>
            <a:pPr marL="0" indent="0" algn="just">
              <a:buNone/>
            </a:pPr>
            <a:r>
              <a:rPr lang="es-US" sz="2400" dirty="0">
                <a:latin typeface="Arial" panose="020B0604020202020204" pitchFamily="34" charset="0"/>
                <a:cs typeface="Arial" panose="020B0604020202020204" pitchFamily="34" charset="0"/>
              </a:rPr>
              <a:t>El resultado general cuando el gobierno impone un precio máximo obligatorio (menor al de equilibrio) en un mercado competitivo, el bien se volverá escaso y los vendedores deberán racionar este bien entre un gran numero de compradores potenciales a través de largas filas de espera ineficientes e injustas haciendo que los consumidores pierdan su tiempo y en muchos casos  no reciban el bien.</a:t>
            </a:r>
          </a:p>
          <a:p>
            <a:pPr marL="0" indent="0" algn="just">
              <a:buNone/>
            </a:pPr>
            <a:r>
              <a:rPr lang="es-US" sz="2400" dirty="0">
                <a:latin typeface="Arial" panose="020B0604020202020204" pitchFamily="34" charset="0"/>
                <a:cs typeface="Arial" panose="020B0604020202020204" pitchFamily="34" charset="0"/>
              </a:rPr>
              <a:t>Ejemplos:</a:t>
            </a:r>
          </a:p>
          <a:p>
            <a:pPr algn="just">
              <a:buFont typeface="Wingdings" panose="05000000000000000000" pitchFamily="2" charset="2"/>
              <a:buChar char="ü"/>
            </a:pPr>
            <a:r>
              <a:rPr lang="es-US" sz="2000" dirty="0">
                <a:latin typeface="Arial" panose="020B0604020202020204" pitchFamily="34" charset="0"/>
                <a:cs typeface="Arial" panose="020B0604020202020204" pitchFamily="34" charset="0"/>
              </a:rPr>
              <a:t>Servicios básicos</a:t>
            </a:r>
          </a:p>
          <a:p>
            <a:pPr algn="just">
              <a:buFont typeface="Wingdings" panose="05000000000000000000" pitchFamily="2" charset="2"/>
              <a:buChar char="ü"/>
            </a:pPr>
            <a:r>
              <a:rPr lang="es-US" sz="2000" dirty="0">
                <a:latin typeface="Arial" panose="020B0604020202020204" pitchFamily="34" charset="0"/>
                <a:cs typeface="Arial" panose="020B0604020202020204" pitchFamily="34" charset="0"/>
              </a:rPr>
              <a:t>Matricula universitaria pública</a:t>
            </a:r>
          </a:p>
          <a:p>
            <a:pPr algn="just">
              <a:buFont typeface="Wingdings" panose="05000000000000000000" pitchFamily="2" charset="2"/>
              <a:buChar char="ü"/>
            </a:pPr>
            <a:r>
              <a:rPr lang="es-US" sz="2000" dirty="0">
                <a:latin typeface="Arial" panose="020B0604020202020204" pitchFamily="34" charset="0"/>
                <a:cs typeface="Arial" panose="020B0604020202020204" pitchFamily="34" charset="0"/>
              </a:rPr>
              <a:t>Servicios de salud pública</a:t>
            </a:r>
          </a:p>
          <a:p>
            <a:pPr algn="just">
              <a:buFont typeface="Wingdings" panose="05000000000000000000" pitchFamily="2" charset="2"/>
              <a:buChar char="ü"/>
            </a:pPr>
            <a:r>
              <a:rPr lang="es-US" sz="2000" dirty="0">
                <a:latin typeface="Arial" panose="020B0604020202020204" pitchFamily="34" charset="0"/>
                <a:cs typeface="Arial" panose="020B0604020202020204" pitchFamily="34" charset="0"/>
              </a:rPr>
              <a:t>Alquileres de predios próximos a los campus universitarios</a:t>
            </a:r>
          </a:p>
          <a:p>
            <a:pPr marL="0" indent="0" algn="just">
              <a:buNone/>
            </a:pPr>
            <a:endParaRPr lang="es-US" sz="2400" dirty="0">
              <a:latin typeface="Arial" panose="020B0604020202020204" pitchFamily="34" charset="0"/>
              <a:cs typeface="Arial" panose="020B0604020202020204" pitchFamily="34" charset="0"/>
            </a:endParaRPr>
          </a:p>
          <a:p>
            <a:pPr marL="0" indent="0" algn="just">
              <a:buNone/>
            </a:pPr>
            <a:endParaRPr lang="es-US" sz="2400" dirty="0">
              <a:latin typeface="Arial" panose="020B0604020202020204" pitchFamily="34" charset="0"/>
              <a:cs typeface="Arial" panose="020B0604020202020204" pitchFamily="34" charset="0"/>
            </a:endParaRPr>
          </a:p>
          <a:p>
            <a:pPr marL="0" indent="0" algn="just">
              <a:buNone/>
            </a:pPr>
            <a:endParaRPr lang="es-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040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002" y="2056348"/>
            <a:ext cx="10928468" cy="4563393"/>
          </a:xfrm>
        </p:spPr>
        <p:txBody>
          <a:bodyPr/>
          <a:lstStyle/>
          <a:p>
            <a:pPr marL="0" indent="0" algn="just">
              <a:buNone/>
            </a:pPr>
            <a:r>
              <a:rPr lang="es-MX" sz="2400" b="1" dirty="0">
                <a:solidFill>
                  <a:srgbClr val="FF0000"/>
                </a:solidFill>
                <a:latin typeface="Arial" panose="020B0604020202020204" pitchFamily="34" charset="0"/>
                <a:cs typeface="Arial" panose="020B0604020202020204" pitchFamily="34" charset="0"/>
              </a:rPr>
              <a:t>Los precios mínimos. </a:t>
            </a:r>
            <a:r>
              <a:rPr lang="es-MX" sz="2400" dirty="0">
                <a:latin typeface="Arial" panose="020B0604020202020204" pitchFamily="34" charset="0"/>
                <a:cs typeface="Arial" panose="020B0604020202020204" pitchFamily="34" charset="0"/>
              </a:rPr>
              <a:t>Consiste en la fijación de</a:t>
            </a:r>
            <a:r>
              <a:rPr lang="es-MX" sz="2400" b="1" dirty="0">
                <a:latin typeface="Arial" panose="020B0604020202020204" pitchFamily="34" charset="0"/>
                <a:cs typeface="Arial" panose="020B0604020202020204" pitchFamily="34" charset="0"/>
              </a:rPr>
              <a:t> </a:t>
            </a:r>
            <a:r>
              <a:rPr lang="es-MX" sz="2400" dirty="0">
                <a:latin typeface="Arial" panose="020B0604020202020204" pitchFamily="34" charset="0"/>
                <a:cs typeface="Arial" panose="020B0604020202020204" pitchFamily="34" charset="0"/>
              </a:rPr>
              <a:t>un precio superior al de equilibrio fijado por una autoridad, por debajo del cual no se permite su fluctuación, provocando </a:t>
            </a:r>
            <a:r>
              <a:rPr lang="es-MX" sz="2400" dirty="0"/>
              <a:t>una situación de excedente o exceso de oferta.</a:t>
            </a:r>
          </a:p>
          <a:p>
            <a:pPr marL="0" indent="0" algn="just">
              <a:buNone/>
            </a:pPr>
            <a:r>
              <a:rPr lang="es-MX" sz="2400" dirty="0"/>
              <a:t> </a:t>
            </a:r>
            <a:endParaRPr lang="en-US" sz="2400" dirty="0"/>
          </a:p>
          <a:p>
            <a:pPr marL="0" indent="0">
              <a:buNone/>
            </a:pPr>
            <a:r>
              <a:rPr lang="es-MX" sz="2400" dirty="0"/>
              <a:t>La aplicación de este mecanismo de regulación </a:t>
            </a:r>
          </a:p>
          <a:p>
            <a:pPr marL="0" indent="0">
              <a:buNone/>
            </a:pPr>
            <a:r>
              <a:rPr lang="es-MX" sz="2400" dirty="0"/>
              <a:t>en algunos países tiene como propósito razones </a:t>
            </a:r>
          </a:p>
          <a:p>
            <a:pPr marL="0" indent="0">
              <a:buNone/>
            </a:pPr>
            <a:r>
              <a:rPr lang="es-MX" sz="2400" dirty="0"/>
              <a:t>de justicia social para apoyar a los sectores </a:t>
            </a:r>
          </a:p>
          <a:p>
            <a:pPr marL="0" indent="0">
              <a:buNone/>
            </a:pPr>
            <a:r>
              <a:rPr lang="es-MX" sz="2400" dirty="0"/>
              <a:t>productivos más débiles como la pequeña industria, el  </a:t>
            </a:r>
          </a:p>
          <a:p>
            <a:pPr marL="0" indent="0">
              <a:buNone/>
            </a:pPr>
            <a:r>
              <a:rPr lang="es-MX" sz="2400" dirty="0"/>
              <a:t>Sector artesanal y el sector de los pequeños agricultores.</a:t>
            </a:r>
            <a:endParaRPr lang="en-US" dirty="0"/>
          </a:p>
        </p:txBody>
      </p:sp>
      <p:pic>
        <p:nvPicPr>
          <p:cNvPr id="4" name="Imagen 3"/>
          <p:cNvPicPr>
            <a:picLocks noChangeAspect="1"/>
          </p:cNvPicPr>
          <p:nvPr/>
        </p:nvPicPr>
        <p:blipFill>
          <a:blip r:embed="rId2"/>
          <a:stretch>
            <a:fillRect/>
          </a:stretch>
        </p:blipFill>
        <p:spPr>
          <a:xfrm>
            <a:off x="7791718" y="3258355"/>
            <a:ext cx="3747752" cy="3129567"/>
          </a:xfrm>
          <a:prstGeom prst="rect">
            <a:avLst/>
          </a:prstGeom>
        </p:spPr>
      </p:pic>
    </p:spTree>
    <p:extLst>
      <p:ext uri="{BB962C8B-B14F-4D97-AF65-F5344CB8AC3E}">
        <p14:creationId xmlns:p14="http://schemas.microsoft.com/office/powerpoint/2010/main" val="1924070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FF48800-47C8-23F3-1FF7-73AA603C8280}"/>
              </a:ext>
            </a:extLst>
          </p:cNvPr>
          <p:cNvSpPr>
            <a:spLocks noGrp="1"/>
          </p:cNvSpPr>
          <p:nvPr>
            <p:ph idx="1"/>
          </p:nvPr>
        </p:nvSpPr>
        <p:spPr>
          <a:xfrm>
            <a:off x="636104" y="2017713"/>
            <a:ext cx="11304013" cy="4356584"/>
          </a:xfrm>
        </p:spPr>
        <p:txBody>
          <a:bodyPr/>
          <a:lstStyle/>
          <a:p>
            <a:pPr marL="0" indent="0" algn="just">
              <a:buNone/>
            </a:pPr>
            <a:r>
              <a:rPr lang="es-ES" sz="2400" dirty="0">
                <a:latin typeface="Arial" panose="020B0604020202020204" pitchFamily="34" charset="0"/>
                <a:cs typeface="Arial" panose="020B0604020202020204" pitchFamily="34" charset="0"/>
              </a:rPr>
              <a:t>En el caso de los precios mínimos, algunos vendedores no pueden vender todo lo que desean al precio de mercado, por lo este mecanismo también es considerado como ineficiente y además de generar gastos para el ente gubernamental que lo aplica.</a:t>
            </a:r>
          </a:p>
          <a:p>
            <a:pPr marL="0" indent="0" algn="just">
              <a:buNone/>
            </a:pPr>
            <a:r>
              <a:rPr lang="es-US" sz="2400" dirty="0">
                <a:latin typeface="Arial" panose="020B0604020202020204" pitchFamily="34" charset="0"/>
                <a:cs typeface="Arial" panose="020B0604020202020204" pitchFamily="34" charset="0"/>
              </a:rPr>
              <a:t>Ejemplos:</a:t>
            </a:r>
          </a:p>
          <a:p>
            <a:pPr algn="just">
              <a:buFont typeface="Wingdings" panose="05000000000000000000" pitchFamily="2" charset="2"/>
              <a:buChar char="ü"/>
            </a:pPr>
            <a:r>
              <a:rPr lang="es-US" sz="2400" dirty="0">
                <a:latin typeface="Arial" panose="020B0604020202020204" pitchFamily="34" charset="0"/>
                <a:cs typeface="Arial" panose="020B0604020202020204" pitchFamily="34" charset="0"/>
              </a:rPr>
              <a:t>Sector de la microempresa</a:t>
            </a:r>
          </a:p>
          <a:p>
            <a:pPr algn="just">
              <a:buFont typeface="Wingdings" panose="05000000000000000000" pitchFamily="2" charset="2"/>
              <a:buChar char="ü"/>
            </a:pPr>
            <a:r>
              <a:rPr lang="es-US" sz="2400" dirty="0">
                <a:latin typeface="Arial" panose="020B0604020202020204" pitchFamily="34" charset="0"/>
                <a:cs typeface="Arial" panose="020B0604020202020204" pitchFamily="34" charset="0"/>
              </a:rPr>
              <a:t>Sector de pequeños agricultores</a:t>
            </a:r>
          </a:p>
          <a:p>
            <a:pPr algn="just">
              <a:buFont typeface="Wingdings" panose="05000000000000000000" pitchFamily="2" charset="2"/>
              <a:buChar char="ü"/>
            </a:pPr>
            <a:r>
              <a:rPr lang="es-US" sz="2400" dirty="0">
                <a:latin typeface="Arial" panose="020B0604020202020204" pitchFamily="34" charset="0"/>
                <a:cs typeface="Arial" panose="020B0604020202020204" pitchFamily="34" charset="0"/>
              </a:rPr>
              <a:t>Artesanos.</a:t>
            </a:r>
          </a:p>
          <a:p>
            <a:pPr marL="0" indent="0" algn="just">
              <a:buNone/>
            </a:pPr>
            <a:endParaRPr lang="es-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41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2"/>
            <a:r>
              <a:rPr lang="en-US" b="1" dirty="0"/>
              <a:t/>
            </a:r>
            <a:br>
              <a:rPr lang="en-US" b="1" dirty="0"/>
            </a:br>
            <a:r>
              <a:rPr lang="en-US" sz="2400" b="1" dirty="0">
                <a:solidFill>
                  <a:srgbClr val="FF0000"/>
                </a:solidFill>
                <a:latin typeface="Algerian" panose="04020705040A02060702" pitchFamily="82" charset="0"/>
              </a:rPr>
              <a:t>ESTABLECIMIENTO DE IMPUESTOS</a:t>
            </a:r>
            <a:endParaRPr lang="en-US" sz="2400" dirty="0">
              <a:solidFill>
                <a:srgbClr val="FF0000"/>
              </a:solidFill>
              <a:latin typeface="Algerian" panose="04020705040A02060702" pitchFamily="82" charset="0"/>
            </a:endParaRPr>
          </a:p>
        </p:txBody>
      </p:sp>
      <p:sp>
        <p:nvSpPr>
          <p:cNvPr id="3" name="Marcador de contenido 2"/>
          <p:cNvSpPr>
            <a:spLocks noGrp="1"/>
          </p:cNvSpPr>
          <p:nvPr>
            <p:ph idx="1"/>
          </p:nvPr>
        </p:nvSpPr>
        <p:spPr>
          <a:xfrm>
            <a:off x="592428" y="2017713"/>
            <a:ext cx="11347689" cy="4568617"/>
          </a:xfrm>
        </p:spPr>
        <p:txBody>
          <a:bodyPr/>
          <a:lstStyle/>
          <a:p>
            <a:pPr marL="0" indent="0" algn="just">
              <a:buNone/>
            </a:pPr>
            <a:r>
              <a:rPr lang="es-MX" sz="2400" dirty="0">
                <a:latin typeface="Arial" panose="020B0604020202020204" pitchFamily="34" charset="0"/>
                <a:cs typeface="Arial" panose="020B0604020202020204" pitchFamily="34" charset="0"/>
              </a:rPr>
              <a:t>Otra forma de intervención del gobierno al mecanismo del mercado es, a través del establecimiento de impuestos sobre los bienes. Los impuestos constituyen un mecanismo de política económica y que tiene como propósito la generación de ingresos para financiar proyectos de obras p</a:t>
            </a:r>
            <a:r>
              <a:rPr lang="es-ES" sz="2400" dirty="0">
                <a:latin typeface="Arial" panose="020B0604020202020204" pitchFamily="34" charset="0"/>
                <a:cs typeface="Arial" panose="020B0604020202020204" pitchFamily="34" charset="0"/>
              </a:rPr>
              <a:t>ú</a:t>
            </a:r>
            <a:r>
              <a:rPr lang="es-MX" sz="2400" dirty="0" err="1" smtClean="0">
                <a:latin typeface="Arial" panose="020B0604020202020204" pitchFamily="34" charset="0"/>
                <a:cs typeface="Arial" panose="020B0604020202020204" pitchFamily="34" charset="0"/>
              </a:rPr>
              <a:t>blicas</a:t>
            </a:r>
            <a:r>
              <a:rPr lang="es-MX" sz="2400" dirty="0" smtClean="0">
                <a:latin typeface="Arial" panose="020B0604020202020204" pitchFamily="34" charset="0"/>
                <a:cs typeface="Arial" panose="020B0604020202020204" pitchFamily="34" charset="0"/>
              </a:rPr>
              <a:t>, cubrir </a:t>
            </a:r>
            <a:r>
              <a:rPr lang="es-MX" sz="2400" dirty="0">
                <a:latin typeface="Arial" panose="020B0604020202020204" pitchFamily="34" charset="0"/>
                <a:cs typeface="Arial" panose="020B0604020202020204" pitchFamily="34" charset="0"/>
              </a:rPr>
              <a:t>los costos operativos del funcionamiento de un </a:t>
            </a:r>
            <a:r>
              <a:rPr lang="es-MX" sz="2400" dirty="0" smtClean="0">
                <a:latin typeface="Arial" panose="020B0604020202020204" pitchFamily="34" charset="0"/>
                <a:cs typeface="Arial" panose="020B0604020202020204" pitchFamily="34" charset="0"/>
              </a:rPr>
              <a:t>Estado o disminuir la demanda de algunos bienes a través de los impuestos específicos .</a:t>
            </a:r>
            <a:endParaRPr lang="es-MX" sz="2400" dirty="0">
              <a:latin typeface="Arial" panose="020B0604020202020204" pitchFamily="34" charset="0"/>
              <a:cs typeface="Arial" panose="020B0604020202020204" pitchFamily="34" charset="0"/>
            </a:endParaRP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Los impuestos se pueden gravar sobre un porcentaje del valor de los productos vendidos, en este caso reciben el nombre de impuesto ad </a:t>
            </a:r>
            <a:r>
              <a:rPr lang="es-MX" sz="2400" dirty="0" err="1">
                <a:latin typeface="Arial" panose="020B0604020202020204" pitchFamily="34" charset="0"/>
                <a:cs typeface="Arial" panose="020B0604020202020204" pitchFamily="34" charset="0"/>
              </a:rPr>
              <a:t>valorem</a:t>
            </a:r>
            <a:r>
              <a:rPr lang="es-MX" sz="2400" dirty="0">
                <a:latin typeface="Arial" panose="020B0604020202020204" pitchFamily="34" charset="0"/>
                <a:cs typeface="Arial" panose="020B0604020202020204" pitchFamily="34" charset="0"/>
              </a:rPr>
              <a:t> (según el valor) </a:t>
            </a:r>
            <a:r>
              <a:rPr lang="es-MX" sz="2400" b="1" dirty="0">
                <a:latin typeface="Arial" panose="020B0604020202020204" pitchFamily="34" charset="0"/>
                <a:cs typeface="Arial" panose="020B0604020202020204" pitchFamily="34" charset="0"/>
              </a:rPr>
              <a:t>y también puede ser proporcional al número de unidades vendidas de un bien (impuestos específicos). </a:t>
            </a:r>
          </a:p>
        </p:txBody>
      </p:sp>
    </p:spTree>
    <p:extLst>
      <p:ext uri="{BB962C8B-B14F-4D97-AF65-F5344CB8AC3E}">
        <p14:creationId xmlns:p14="http://schemas.microsoft.com/office/powerpoint/2010/main" val="2212803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02C56E5-A3C3-A0A5-A35C-401058A1F84C}"/>
              </a:ext>
            </a:extLst>
          </p:cNvPr>
          <p:cNvSpPr>
            <a:spLocks noGrp="1"/>
          </p:cNvSpPr>
          <p:nvPr>
            <p:ph idx="1"/>
          </p:nvPr>
        </p:nvSpPr>
        <p:spPr>
          <a:xfrm>
            <a:off x="556591" y="1885190"/>
            <a:ext cx="11237844" cy="4860167"/>
          </a:xfrm>
        </p:spPr>
        <p:txBody>
          <a:bodyPr/>
          <a:lstStyle/>
          <a:p>
            <a:pPr marL="0" indent="0" algn="just">
              <a:buNone/>
            </a:pPr>
            <a:r>
              <a:rPr lang="es-ES" sz="2000" dirty="0">
                <a:latin typeface="Arial" panose="020B0604020202020204" pitchFamily="34" charset="0"/>
                <a:cs typeface="Arial" panose="020B0604020202020204" pitchFamily="34" charset="0"/>
              </a:rPr>
              <a:t>La aplicación de impuestos en el mercado de equilibrio puede llevar a las siguientes conclusiones.</a:t>
            </a:r>
          </a:p>
          <a:p>
            <a:pPr algn="just">
              <a:buClr>
                <a:srgbClr val="FF0000"/>
              </a:buClr>
              <a:buFont typeface="Wingdings" panose="05000000000000000000" pitchFamily="2" charset="2"/>
              <a:buChar char="ü"/>
            </a:pPr>
            <a:r>
              <a:rPr lang="es-ES" sz="2000" dirty="0">
                <a:latin typeface="Arial" panose="020B0604020202020204" pitchFamily="34" charset="0"/>
                <a:cs typeface="Arial" panose="020B0604020202020204" pitchFamily="34" charset="0"/>
              </a:rPr>
              <a:t>Los impuestos desincentivan la actividad del mercado. Cuando se aplica un impuesto a un bien, la cantidad vendida del bien es menor en el nuevo equilibrio.</a:t>
            </a:r>
          </a:p>
          <a:p>
            <a:pPr algn="just">
              <a:buClr>
                <a:srgbClr val="FF0000"/>
              </a:buClr>
              <a:buFont typeface="Wingdings" panose="05000000000000000000" pitchFamily="2" charset="2"/>
              <a:buChar char="ü"/>
            </a:pPr>
            <a:r>
              <a:rPr lang="es-ES" sz="2000" dirty="0">
                <a:latin typeface="Arial" panose="020B0604020202020204" pitchFamily="34" charset="0"/>
                <a:cs typeface="Arial" panose="020B0604020202020204" pitchFamily="34" charset="0"/>
              </a:rPr>
              <a:t>Tanto compradores como vendedores comparten la carga impositiva. En el nuevo equilibrio, los compradores pagan más por el bien y los vendedores reciben menos. Gráficamente tenemos</a:t>
            </a:r>
            <a:r>
              <a:rPr lang="es-ES" sz="2000" dirty="0" smtClean="0">
                <a:latin typeface="Arial" panose="020B0604020202020204" pitchFamily="34" charset="0"/>
                <a:cs typeface="Arial" panose="020B0604020202020204" pitchFamily="34" charset="0"/>
              </a:rPr>
              <a:t>:</a:t>
            </a:r>
          </a:p>
          <a:p>
            <a:pPr algn="just">
              <a:buClr>
                <a:srgbClr val="FF0000"/>
              </a:buClr>
              <a:buFont typeface="Wingdings" panose="05000000000000000000" pitchFamily="2" charset="2"/>
              <a:buChar char="ü"/>
            </a:pPr>
            <a:r>
              <a:rPr lang="es-ES" sz="2000" dirty="0" smtClean="0">
                <a:latin typeface="Arial" panose="020B0604020202020204" pitchFamily="34" charset="0"/>
                <a:cs typeface="Arial" panose="020B0604020202020204" pitchFamily="34" charset="0"/>
              </a:rPr>
              <a:t>Perdida de eficiencia de</a:t>
            </a:r>
          </a:p>
          <a:p>
            <a:pPr marL="0" indent="0" algn="just">
              <a:buClr>
                <a:srgbClr val="FF0000"/>
              </a:buClr>
              <a:buNone/>
            </a:pPr>
            <a:r>
              <a:rPr lang="es-ES" sz="2000" dirty="0" smtClean="0">
                <a:latin typeface="Arial" panose="020B0604020202020204" pitchFamily="34" charset="0"/>
                <a:cs typeface="Arial" panose="020B0604020202020204" pitchFamily="34" charset="0"/>
              </a:rPr>
              <a:t>la economía</a:t>
            </a:r>
            <a:endParaRPr lang="es-ES" sz="2000" dirty="0">
              <a:latin typeface="Arial" panose="020B0604020202020204" pitchFamily="34" charset="0"/>
              <a:cs typeface="Arial" panose="020B0604020202020204" pitchFamily="34" charset="0"/>
            </a:endParaRPr>
          </a:p>
          <a:p>
            <a:pPr algn="just">
              <a:buClr>
                <a:srgbClr val="FF0000"/>
              </a:buClr>
              <a:buFont typeface="Wingdings" panose="05000000000000000000" pitchFamily="2" charset="2"/>
              <a:buChar char="ü"/>
            </a:pPr>
            <a:endParaRPr lang="es-US" sz="2000" dirty="0">
              <a:latin typeface="Arial" panose="020B0604020202020204" pitchFamily="34" charset="0"/>
              <a:cs typeface="Arial" panose="020B0604020202020204" pitchFamily="34" charset="0"/>
            </a:endParaRPr>
          </a:p>
        </p:txBody>
      </p:sp>
      <p:pic>
        <p:nvPicPr>
          <p:cNvPr id="4" name="Marcador de contenido 3">
            <a:extLst>
              <a:ext uri="{FF2B5EF4-FFF2-40B4-BE49-F238E27FC236}">
                <a16:creationId xmlns:a16="http://schemas.microsoft.com/office/drawing/2014/main" id="{57E98DDF-4CC8-C7BE-EA2F-8674413B4FF7}"/>
              </a:ext>
            </a:extLst>
          </p:cNvPr>
          <p:cNvPicPr>
            <a:picLocks noChangeAspect="1"/>
          </p:cNvPicPr>
          <p:nvPr/>
        </p:nvPicPr>
        <p:blipFill>
          <a:blip r:embed="rId2"/>
          <a:stretch>
            <a:fillRect/>
          </a:stretch>
        </p:blipFill>
        <p:spPr bwMode="auto">
          <a:xfrm>
            <a:off x="4293704" y="4315273"/>
            <a:ext cx="3763617" cy="237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36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
            </a:r>
            <a:br>
              <a:rPr lang="en-US" dirty="0"/>
            </a:br>
            <a:r>
              <a:rPr lang="es-MX" sz="2400" b="1" dirty="0">
                <a:latin typeface="Algerian" panose="04020705040A02060702" pitchFamily="82" charset="0"/>
              </a:rPr>
              <a:t>INCIDENCIA DE UN IMPUESTO ESPECÍFICO</a:t>
            </a:r>
            <a:endParaRPr lang="en-US" sz="2400" dirty="0"/>
          </a:p>
        </p:txBody>
      </p:sp>
      <p:sp>
        <p:nvSpPr>
          <p:cNvPr id="3" name="Marcador de contenido 2"/>
          <p:cNvSpPr>
            <a:spLocks noGrp="1"/>
          </p:cNvSpPr>
          <p:nvPr>
            <p:ph idx="1"/>
          </p:nvPr>
        </p:nvSpPr>
        <p:spPr>
          <a:xfrm>
            <a:off x="623880" y="2043471"/>
            <a:ext cx="10363200" cy="4434602"/>
          </a:xfrm>
        </p:spPr>
        <p:txBody>
          <a:bodyPr/>
          <a:lstStyle/>
          <a:p>
            <a:pPr marL="0" indent="0" algn="just">
              <a:buNone/>
            </a:pPr>
            <a:r>
              <a:rPr lang="es-MX" sz="2400" dirty="0">
                <a:latin typeface="Arial" panose="020B0604020202020204" pitchFamily="34" charset="0"/>
                <a:cs typeface="Arial" panose="020B0604020202020204" pitchFamily="34" charset="0"/>
              </a:rPr>
              <a:t>De acuerdo al gráfico anterior, si el gobierno establece un impuesto de  t=10 unidades monetarias (u/m), por unidad vendida. Partiendo del equilibrio inicial en el punto E</a:t>
            </a:r>
            <a:r>
              <a:rPr lang="es-MX" sz="2400" baseline="-25000" dirty="0">
                <a:latin typeface="Arial" panose="020B0604020202020204" pitchFamily="34" charset="0"/>
                <a:cs typeface="Arial" panose="020B0604020202020204" pitchFamily="34" charset="0"/>
              </a:rPr>
              <a:t>0 </a:t>
            </a:r>
            <a:r>
              <a:rPr lang="es-MX" sz="2400" dirty="0">
                <a:latin typeface="Arial" panose="020B0604020202020204" pitchFamily="34" charset="0"/>
                <a:cs typeface="Arial" panose="020B0604020202020204" pitchFamily="34" charset="0"/>
              </a:rPr>
              <a:t>(Q</a:t>
            </a:r>
            <a:r>
              <a:rPr lang="es-MX" sz="2400" baseline="-25000" dirty="0">
                <a:latin typeface="Arial" panose="020B0604020202020204" pitchFamily="34" charset="0"/>
                <a:cs typeface="Arial" panose="020B0604020202020204" pitchFamily="34" charset="0"/>
              </a:rPr>
              <a:t>0</a:t>
            </a:r>
            <a:r>
              <a:rPr lang="es-MX" sz="2400" dirty="0">
                <a:latin typeface="Arial" panose="020B0604020202020204" pitchFamily="34" charset="0"/>
                <a:cs typeface="Arial" panose="020B0604020202020204" pitchFamily="34" charset="0"/>
              </a:rPr>
              <a:t>, P</a:t>
            </a:r>
            <a:r>
              <a:rPr lang="es-MX" sz="2400" baseline="-25000" dirty="0">
                <a:latin typeface="Arial" panose="020B0604020202020204" pitchFamily="34" charset="0"/>
                <a:cs typeface="Arial" panose="020B0604020202020204" pitchFamily="34" charset="0"/>
              </a:rPr>
              <a:t>0</a:t>
            </a:r>
            <a:r>
              <a:rPr lang="es-MX" sz="2400" dirty="0">
                <a:latin typeface="Arial" panose="020B0604020202020204" pitchFamily="34" charset="0"/>
                <a:cs typeface="Arial" panose="020B0604020202020204" pitchFamily="34" charset="0"/>
              </a:rPr>
              <a:t>), la curva de oferta se desplazará hacia la izquierda, llegando a un nuevo equilibrio en E</a:t>
            </a:r>
            <a:r>
              <a:rPr lang="es-MX" sz="2400" baseline="-25000" dirty="0">
                <a:latin typeface="Arial" panose="020B0604020202020204" pitchFamily="34" charset="0"/>
                <a:cs typeface="Arial" panose="020B0604020202020204" pitchFamily="34" charset="0"/>
              </a:rPr>
              <a:t>1 </a:t>
            </a:r>
            <a:r>
              <a:rPr lang="es-MX" sz="2400" dirty="0">
                <a:latin typeface="Arial" panose="020B0604020202020204" pitchFamily="34" charset="0"/>
                <a:cs typeface="Arial" panose="020B0604020202020204" pitchFamily="34" charset="0"/>
              </a:rPr>
              <a:t>(Q</a:t>
            </a:r>
            <a:r>
              <a:rPr lang="es-MX" sz="2400" baseline="-25000" dirty="0">
                <a:latin typeface="Arial" panose="020B0604020202020204" pitchFamily="34" charset="0"/>
                <a:cs typeface="Arial" panose="020B0604020202020204" pitchFamily="34" charset="0"/>
              </a:rPr>
              <a:t>1 </a:t>
            </a:r>
            <a:r>
              <a:rPr lang="es-MX" sz="2400" dirty="0">
                <a:latin typeface="Arial" panose="020B0604020202020204" pitchFamily="34" charset="0"/>
                <a:cs typeface="Arial" panose="020B0604020202020204" pitchFamily="34" charset="0"/>
              </a:rPr>
              <a:t>, P</a:t>
            </a:r>
            <a:r>
              <a:rPr lang="es-MX" sz="2400" baseline="-25000" dirty="0">
                <a:latin typeface="Arial" panose="020B0604020202020204" pitchFamily="34" charset="0"/>
                <a:cs typeface="Arial" panose="020B0604020202020204" pitchFamily="34" charset="0"/>
              </a:rPr>
              <a:t>1</a:t>
            </a:r>
            <a:r>
              <a:rPr lang="es-MX" sz="2400" dirty="0">
                <a:latin typeface="Arial" panose="020B0604020202020204" pitchFamily="34" charset="0"/>
                <a:cs typeface="Arial" panose="020B0604020202020204" pitchFamily="34" charset="0"/>
              </a:rPr>
              <a:t>). El precio de equilibrio pasara de P</a:t>
            </a:r>
            <a:r>
              <a:rPr lang="es-MX" sz="2400" baseline="-25000" dirty="0">
                <a:latin typeface="Arial" panose="020B0604020202020204" pitchFamily="34" charset="0"/>
                <a:cs typeface="Arial" panose="020B0604020202020204" pitchFamily="34" charset="0"/>
              </a:rPr>
              <a:t>1</a:t>
            </a:r>
            <a:r>
              <a:rPr lang="es-MX" sz="2400" dirty="0">
                <a:latin typeface="Arial" panose="020B0604020202020204" pitchFamily="34" charset="0"/>
                <a:cs typeface="Arial" panose="020B0604020202020204" pitchFamily="34" charset="0"/>
              </a:rPr>
              <a:t> = 35 u/m a P</a:t>
            </a:r>
            <a:r>
              <a:rPr lang="es-MX" sz="2400" baseline="-25000" dirty="0">
                <a:latin typeface="Arial" panose="020B0604020202020204" pitchFamily="34" charset="0"/>
                <a:cs typeface="Arial" panose="020B0604020202020204" pitchFamily="34" charset="0"/>
              </a:rPr>
              <a:t>2 </a:t>
            </a:r>
            <a:r>
              <a:rPr lang="es-MX" sz="2400" dirty="0">
                <a:latin typeface="Arial" panose="020B0604020202020204" pitchFamily="34" charset="0"/>
                <a:cs typeface="Arial" panose="020B0604020202020204" pitchFamily="34" charset="0"/>
              </a:rPr>
              <a:t>=40 u/m; la incidencia a los consumidores (Rectángulo </a:t>
            </a:r>
            <a:r>
              <a:rPr lang="es-MX" sz="2400" dirty="0" err="1">
                <a:latin typeface="Arial" panose="020B0604020202020204" pitchFamily="34" charset="0"/>
                <a:cs typeface="Arial" panose="020B0604020202020204" pitchFamily="34" charset="0"/>
              </a:rPr>
              <a:t>I</a:t>
            </a:r>
            <a:r>
              <a:rPr lang="es-MX" sz="2400" baseline="-25000" dirty="0" err="1">
                <a:latin typeface="Arial" panose="020B0604020202020204" pitchFamily="34" charset="0"/>
                <a:cs typeface="Arial" panose="020B0604020202020204" pitchFamily="34" charset="0"/>
              </a:rPr>
              <a:t>c</a:t>
            </a:r>
            <a:r>
              <a:rPr lang="es-MX" sz="2400" dirty="0">
                <a:latin typeface="Arial" panose="020B0604020202020204" pitchFamily="34" charset="0"/>
                <a:cs typeface="Arial" panose="020B0604020202020204" pitchFamily="34" charset="0"/>
              </a:rPr>
              <a:t>) representa el 50% del impuesto (de las 10 u/m. por unidad, el precio sólo se ha incrementado en 5 u/m). EL otro 50% incide sobre los productores (</a:t>
            </a:r>
            <a:r>
              <a:rPr lang="es-MX" sz="2400" dirty="0" err="1">
                <a:latin typeface="Arial" panose="020B0604020202020204" pitchFamily="34" charset="0"/>
                <a:cs typeface="Arial" panose="020B0604020202020204" pitchFamily="34" charset="0"/>
              </a:rPr>
              <a:t>Rectágulo</a:t>
            </a:r>
            <a:r>
              <a:rPr lang="es-MX" sz="2400" dirty="0">
                <a:latin typeface="Arial" panose="020B0604020202020204" pitchFamily="34" charset="0"/>
                <a:cs typeface="Arial" panose="020B0604020202020204" pitchFamily="34" charset="0"/>
              </a:rPr>
              <a:t> </a:t>
            </a:r>
            <a:r>
              <a:rPr lang="es-MX" sz="2400" dirty="0" err="1">
                <a:latin typeface="Arial" panose="020B0604020202020204" pitchFamily="34" charset="0"/>
                <a:cs typeface="Arial" panose="020B0604020202020204" pitchFamily="34" charset="0"/>
              </a:rPr>
              <a:t>I</a:t>
            </a:r>
            <a:r>
              <a:rPr lang="es-MX" sz="2400" baseline="-25000" dirty="0" err="1">
                <a:latin typeface="Arial" panose="020B0604020202020204" pitchFamily="34" charset="0"/>
                <a:cs typeface="Arial" panose="020B0604020202020204" pitchFamily="34" charset="0"/>
              </a:rPr>
              <a:t>p</a:t>
            </a:r>
            <a:r>
              <a:rPr lang="es-MX" sz="2400" dirty="0">
                <a:latin typeface="Arial" panose="020B0604020202020204" pitchFamily="34" charset="0"/>
                <a:cs typeface="Arial" panose="020B0604020202020204" pitchFamily="34" charset="0"/>
              </a:rPr>
              <a:t>). </a:t>
            </a:r>
          </a:p>
          <a:p>
            <a:pPr marL="0" indent="0" algn="just">
              <a:buNone/>
            </a:pPr>
            <a:endParaRPr lang="es-MX"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Por lo tanto, la recaudación fiscal para el gobierno (Rf) por la aplicación del impuesto estará representada por el área (P</a:t>
            </a:r>
            <a:r>
              <a:rPr lang="es-MX" sz="2400" baseline="-25000" dirty="0">
                <a:latin typeface="Arial" panose="020B0604020202020204" pitchFamily="34" charset="0"/>
                <a:cs typeface="Arial" panose="020B0604020202020204" pitchFamily="34" charset="0"/>
              </a:rPr>
              <a:t>1, </a:t>
            </a:r>
            <a:r>
              <a:rPr lang="es-MX" sz="2400" dirty="0">
                <a:latin typeface="Arial" panose="020B0604020202020204" pitchFamily="34" charset="0"/>
                <a:cs typeface="Arial" panose="020B0604020202020204" pitchFamily="34" charset="0"/>
              </a:rPr>
              <a:t>E</a:t>
            </a:r>
            <a:r>
              <a:rPr lang="es-MX" sz="2400" baseline="-25000" dirty="0">
                <a:latin typeface="Arial" panose="020B0604020202020204" pitchFamily="34" charset="0"/>
                <a:cs typeface="Arial" panose="020B0604020202020204" pitchFamily="34" charset="0"/>
              </a:rPr>
              <a:t>1,</a:t>
            </a:r>
            <a:r>
              <a:rPr lang="es-MX" sz="2400" dirty="0">
                <a:latin typeface="Arial" panose="020B0604020202020204" pitchFamily="34" charset="0"/>
                <a:cs typeface="Arial" panose="020B0604020202020204" pitchFamily="34" charset="0"/>
              </a:rPr>
              <a:t>T,P</a:t>
            </a:r>
            <a:r>
              <a:rPr lang="es-MX" sz="2400" baseline="-25000" dirty="0">
                <a:latin typeface="Arial" panose="020B0604020202020204" pitchFamily="34" charset="0"/>
                <a:cs typeface="Arial" panose="020B0604020202020204" pitchFamily="34" charset="0"/>
              </a:rPr>
              <a:t>2</a:t>
            </a:r>
            <a:r>
              <a:rPr lang="es-MX" sz="2400"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3155365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2400" b="1" dirty="0">
                <a:latin typeface="Algerian" panose="04020705040A02060702" pitchFamily="82" charset="0"/>
              </a:rPr>
              <a:t>La ELASTICIDAD</a:t>
            </a:r>
            <a:endParaRPr lang="en-US" sz="2400" dirty="0"/>
          </a:p>
        </p:txBody>
      </p:sp>
      <p:sp>
        <p:nvSpPr>
          <p:cNvPr id="3" name="Marcador de contenido 2"/>
          <p:cNvSpPr>
            <a:spLocks noGrp="1"/>
          </p:cNvSpPr>
          <p:nvPr>
            <p:ph idx="1"/>
          </p:nvPr>
        </p:nvSpPr>
        <p:spPr>
          <a:xfrm>
            <a:off x="579549" y="2017713"/>
            <a:ext cx="11360568" cy="4634878"/>
          </a:xfrm>
        </p:spPr>
        <p:txBody>
          <a:bodyPr/>
          <a:lstStyle/>
          <a:p>
            <a:pPr marL="0" lvl="1" indent="0" algn="just">
              <a:buClr>
                <a:schemeClr val="folHlink"/>
              </a:buClr>
              <a:buSzPct val="60000"/>
              <a:buNone/>
            </a:pPr>
            <a:r>
              <a:rPr lang="es-BO" sz="2400" dirty="0">
                <a:latin typeface="Arial" panose="020B0604020202020204" pitchFamily="34" charset="0"/>
                <a:cs typeface="Arial" panose="020B0604020202020204" pitchFamily="34" charset="0"/>
              </a:rPr>
              <a:t>La elasticidad es un instrumento que mide </a:t>
            </a:r>
            <a:r>
              <a:rPr lang="es-MX" sz="2400" dirty="0">
                <a:latin typeface="Arial" panose="020B0604020202020204" pitchFamily="34" charset="0"/>
                <a:cs typeface="Arial" panose="020B0604020202020204" pitchFamily="34" charset="0"/>
              </a:rPr>
              <a:t>el nivel de sensibilidad de la cantidad demanda y de la cantidad ofrecida frente a los cambios de los precios y en otros de sus factores</a:t>
            </a:r>
            <a:r>
              <a:rPr lang="es-BO" sz="2400" dirty="0">
                <a:latin typeface="Arial" panose="020B0604020202020204" pitchFamily="34" charset="0"/>
                <a:cs typeface="Arial" panose="020B0604020202020204" pitchFamily="34" charset="0"/>
              </a:rPr>
              <a:t>. </a:t>
            </a:r>
          </a:p>
          <a:p>
            <a:pPr marL="0" lvl="1" indent="0" algn="just">
              <a:buClr>
                <a:schemeClr val="folHlink"/>
              </a:buClr>
              <a:buSzPct val="60000"/>
              <a:buNone/>
            </a:pPr>
            <a:endParaRPr lang="es-BO" sz="2400" dirty="0">
              <a:latin typeface="Arial" panose="020B0604020202020204" pitchFamily="34" charset="0"/>
              <a:cs typeface="Arial" panose="020B0604020202020204" pitchFamily="34" charset="0"/>
            </a:endParaRPr>
          </a:p>
          <a:p>
            <a:pPr marL="0" lvl="1" indent="0" algn="just">
              <a:buClr>
                <a:schemeClr val="folHlink"/>
              </a:buClr>
              <a:buSzPct val="60000"/>
              <a:buNone/>
            </a:pPr>
            <a:r>
              <a:rPr lang="es-BO" sz="2400" dirty="0">
                <a:latin typeface="Arial" panose="020B0604020202020204" pitchFamily="34" charset="0"/>
                <a:cs typeface="Arial" panose="020B0604020202020204" pitchFamily="34" charset="0"/>
              </a:rPr>
              <a:t>Concretamente, es una cifra que expresa la variación </a:t>
            </a:r>
          </a:p>
          <a:p>
            <a:pPr marL="0" lvl="1" indent="0" algn="just">
              <a:buClr>
                <a:schemeClr val="folHlink"/>
              </a:buClr>
              <a:buSzPct val="60000"/>
              <a:buNone/>
            </a:pPr>
            <a:r>
              <a:rPr lang="es-BO" sz="2400" dirty="0">
                <a:latin typeface="Arial" panose="020B0604020202020204" pitchFamily="34" charset="0"/>
                <a:cs typeface="Arial" panose="020B0604020202020204" pitchFamily="34" charset="0"/>
              </a:rPr>
              <a:t>porcentual que experimenta una variable como </a:t>
            </a:r>
          </a:p>
          <a:p>
            <a:pPr marL="0" lvl="1" indent="0" algn="just">
              <a:buClr>
                <a:schemeClr val="folHlink"/>
              </a:buClr>
              <a:buSzPct val="60000"/>
              <a:buNone/>
            </a:pPr>
            <a:r>
              <a:rPr lang="es-BO" sz="2400" dirty="0">
                <a:latin typeface="Arial" panose="020B0604020202020204" pitchFamily="34" charset="0"/>
                <a:cs typeface="Arial" panose="020B0604020202020204" pitchFamily="34" charset="0"/>
              </a:rPr>
              <a:t>respuesta a la variación de 1% en otra, permaneciendo </a:t>
            </a:r>
          </a:p>
          <a:p>
            <a:pPr marL="0" lvl="1" indent="0" algn="just">
              <a:buClr>
                <a:schemeClr val="folHlink"/>
              </a:buClr>
              <a:buSzPct val="60000"/>
              <a:buNone/>
            </a:pPr>
            <a:r>
              <a:rPr lang="es-BO" sz="2400" dirty="0">
                <a:latin typeface="Arial" panose="020B0604020202020204" pitchFamily="34" charset="0"/>
                <a:cs typeface="Arial" panose="020B0604020202020204" pitchFamily="34" charset="0"/>
              </a:rPr>
              <a:t>todo lo demás constante.</a:t>
            </a:r>
            <a:endParaRPr lang="en-US" sz="2400" b="1" dirty="0">
              <a:latin typeface="Arial" panose="020B0604020202020204" pitchFamily="34" charset="0"/>
              <a:cs typeface="Arial" panose="020B0604020202020204" pitchFamily="34" charset="0"/>
            </a:endParaRPr>
          </a:p>
          <a:p>
            <a:pPr marL="0" indent="0">
              <a:buNone/>
            </a:pPr>
            <a:endParaRPr lang="en-US" dirty="0"/>
          </a:p>
        </p:txBody>
      </p:sp>
      <p:pic>
        <p:nvPicPr>
          <p:cNvPr id="5" name="Imagen 4"/>
          <p:cNvPicPr>
            <a:picLocks noChangeAspect="1"/>
          </p:cNvPicPr>
          <p:nvPr/>
        </p:nvPicPr>
        <p:blipFill>
          <a:blip r:embed="rId2"/>
          <a:stretch>
            <a:fillRect/>
          </a:stretch>
        </p:blipFill>
        <p:spPr>
          <a:xfrm>
            <a:off x="8666921" y="3156986"/>
            <a:ext cx="3417405" cy="3232702"/>
          </a:xfrm>
          <a:prstGeom prst="rect">
            <a:avLst/>
          </a:prstGeom>
        </p:spPr>
      </p:pic>
    </p:spTree>
    <p:extLst>
      <p:ext uri="{BB962C8B-B14F-4D97-AF65-F5344CB8AC3E}">
        <p14:creationId xmlns:p14="http://schemas.microsoft.com/office/powerpoint/2010/main" val="991362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9401" y="566022"/>
            <a:ext cx="10390716" cy="1143000"/>
          </a:xfrm>
        </p:spPr>
        <p:txBody>
          <a:bodyPr/>
          <a:lstStyle/>
          <a:p>
            <a:pPr lvl="2"/>
            <a:r>
              <a:rPr lang="es-ES" sz="2400" b="1" dirty="0">
                <a:latin typeface="Algerian" panose="04020705040A02060702" pitchFamily="82" charset="0"/>
              </a:rPr>
              <a:t>Elasticidad precio de la demanda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09600" y="2017713"/>
                <a:ext cx="11330517" cy="4602028"/>
              </a:xfrm>
            </p:spPr>
            <p:txBody>
              <a:bodyPr/>
              <a:lstStyle/>
              <a:p>
                <a:pPr marL="0" indent="0" algn="just">
                  <a:buNone/>
                </a:pPr>
                <a:r>
                  <a:rPr lang="es-BO" sz="2400" dirty="0">
                    <a:latin typeface="Arial" panose="020B0604020202020204" pitchFamily="34" charset="0"/>
                    <a:cs typeface="Arial" panose="020B0604020202020204" pitchFamily="34" charset="0"/>
                  </a:rPr>
                  <a:t>La elasticidad precio de la demanda (e), se define como la variación porcentual que se da en la cantidad demandada de un bien, dividido entre la variación porcentual en el precio; bajo el supuesto que los demás factores se mantienen constantes. </a:t>
                </a:r>
                <a:endParaRPr lang="en-US" sz="24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s-BO" sz="2000" i="1">
                          <a:latin typeface="Cambria Math" panose="02040503050406030204" pitchFamily="18" charset="0"/>
                        </a:rPr>
                        <m:t>𝑒</m:t>
                      </m:r>
                      <m:r>
                        <a:rPr lang="es-BO" sz="2000" i="1">
                          <a:latin typeface="Cambria Math" panose="02040503050406030204" pitchFamily="18" charset="0"/>
                        </a:rPr>
                        <m:t>= </m:t>
                      </m:r>
                      <m:f>
                        <m:fPr>
                          <m:ctrlPr>
                            <a:rPr lang="en-US" sz="2000" i="1">
                              <a:latin typeface="Cambria Math" panose="02040503050406030204" pitchFamily="18" charset="0"/>
                            </a:rPr>
                          </m:ctrlPr>
                        </m:fPr>
                        <m:num>
                          <m:r>
                            <a:rPr lang="es-BO" sz="2000" i="1">
                              <a:latin typeface="Cambria Math" panose="02040503050406030204" pitchFamily="18" charset="0"/>
                            </a:rPr>
                            <m:t>𝑉𝑎𝑟𝑖𝑎𝑐𝑖</m:t>
                          </m:r>
                          <m:r>
                            <a:rPr lang="es-BO" sz="2000" i="1">
                              <a:latin typeface="Cambria Math" panose="02040503050406030204" pitchFamily="18" charset="0"/>
                            </a:rPr>
                            <m:t>ó</m:t>
                          </m:r>
                          <m:r>
                            <a:rPr lang="es-BO" sz="2000" i="1">
                              <a:latin typeface="Cambria Math" panose="02040503050406030204" pitchFamily="18" charset="0"/>
                            </a:rPr>
                            <m:t>𝑛</m:t>
                          </m:r>
                          <m:r>
                            <a:rPr lang="es-BO" sz="2000" i="1">
                              <a:latin typeface="Cambria Math" panose="02040503050406030204" pitchFamily="18" charset="0"/>
                            </a:rPr>
                            <m:t> </m:t>
                          </m:r>
                          <m:r>
                            <a:rPr lang="es-BO" sz="2000" i="1">
                              <a:latin typeface="Cambria Math" panose="02040503050406030204" pitchFamily="18" charset="0"/>
                            </a:rPr>
                            <m:t>𝑝𝑜𝑟𝑐𝑒𝑛𝑡𝑢𝑎𝑙</m:t>
                          </m:r>
                          <m:r>
                            <a:rPr lang="es-BO" sz="2000" i="1">
                              <a:latin typeface="Cambria Math" panose="02040503050406030204" pitchFamily="18" charset="0"/>
                            </a:rPr>
                            <m:t> </m:t>
                          </m:r>
                          <m:r>
                            <a:rPr lang="es-BO" sz="2000" i="1">
                              <a:latin typeface="Cambria Math" panose="02040503050406030204" pitchFamily="18" charset="0"/>
                            </a:rPr>
                            <m:t>𝑑𝑒</m:t>
                          </m:r>
                          <m:r>
                            <a:rPr lang="es-BO" sz="2000" i="1">
                              <a:latin typeface="Cambria Math" panose="02040503050406030204" pitchFamily="18" charset="0"/>
                            </a:rPr>
                            <m:t> </m:t>
                          </m:r>
                          <m:r>
                            <a:rPr lang="es-BO" sz="2000" i="1">
                              <a:latin typeface="Cambria Math" panose="02040503050406030204" pitchFamily="18" charset="0"/>
                            </a:rPr>
                            <m:t>𝑙𝑎</m:t>
                          </m:r>
                          <m:r>
                            <a:rPr lang="es-BO" sz="2000" i="1">
                              <a:latin typeface="Cambria Math" panose="02040503050406030204" pitchFamily="18" charset="0"/>
                            </a:rPr>
                            <m:t> </m:t>
                          </m:r>
                          <m:r>
                            <a:rPr lang="es-BO" sz="2000" i="1">
                              <a:latin typeface="Cambria Math" panose="02040503050406030204" pitchFamily="18" charset="0"/>
                            </a:rPr>
                            <m:t>𝑐𝑎𝑛𝑡𝑖𝑑𝑎𝑑</m:t>
                          </m:r>
                          <m:r>
                            <a:rPr lang="es-BO" sz="2000" i="1">
                              <a:latin typeface="Cambria Math" panose="02040503050406030204" pitchFamily="18" charset="0"/>
                            </a:rPr>
                            <m:t> </m:t>
                          </m:r>
                          <m:r>
                            <a:rPr lang="es-BO" sz="2000" i="1">
                              <a:latin typeface="Cambria Math" panose="02040503050406030204" pitchFamily="18" charset="0"/>
                            </a:rPr>
                            <m:t>𝑑𝑒𝑚𝑎𝑛𝑑𝑎𝑑𝑎</m:t>
                          </m:r>
                          <m:r>
                            <a:rPr lang="es-BO" sz="2000">
                              <a:latin typeface="Cambria Math" panose="02040503050406030204" pitchFamily="18" charset="0"/>
                            </a:rPr>
                            <m:t> </m:t>
                          </m:r>
                        </m:num>
                        <m:den>
                          <m:r>
                            <a:rPr lang="es-BO" sz="2000" i="1">
                              <a:latin typeface="Cambria Math" panose="02040503050406030204" pitchFamily="18" charset="0"/>
                            </a:rPr>
                            <m:t>𝑉𝑎𝑟𝑖𝑎𝑐𝑖</m:t>
                          </m:r>
                          <m:r>
                            <a:rPr lang="es-BO" sz="2000" i="1">
                              <a:latin typeface="Cambria Math" panose="02040503050406030204" pitchFamily="18" charset="0"/>
                            </a:rPr>
                            <m:t>ó</m:t>
                          </m:r>
                          <m:r>
                            <a:rPr lang="es-BO" sz="2000" i="1">
                              <a:latin typeface="Cambria Math" panose="02040503050406030204" pitchFamily="18" charset="0"/>
                            </a:rPr>
                            <m:t>𝑛</m:t>
                          </m:r>
                          <m:r>
                            <a:rPr lang="es-BO" sz="2000" i="1">
                              <a:latin typeface="Cambria Math" panose="02040503050406030204" pitchFamily="18" charset="0"/>
                            </a:rPr>
                            <m:t> </m:t>
                          </m:r>
                          <m:r>
                            <a:rPr lang="es-BO" sz="2000" i="1">
                              <a:latin typeface="Cambria Math" panose="02040503050406030204" pitchFamily="18" charset="0"/>
                            </a:rPr>
                            <m:t>𝑝𝑜𝑟𝑐𝑒𝑛𝑡𝑢𝑎𝑙</m:t>
                          </m:r>
                          <m:r>
                            <a:rPr lang="es-BO" sz="2000" i="1">
                              <a:latin typeface="Cambria Math" panose="02040503050406030204" pitchFamily="18" charset="0"/>
                            </a:rPr>
                            <m:t> </m:t>
                          </m:r>
                          <m:r>
                            <a:rPr lang="es-BO" sz="2000" i="1">
                              <a:latin typeface="Cambria Math" panose="02040503050406030204" pitchFamily="18" charset="0"/>
                            </a:rPr>
                            <m:t>𝑑𝑒𝑙</m:t>
                          </m:r>
                          <m:r>
                            <a:rPr lang="es-BO" sz="2000" i="1">
                              <a:latin typeface="Cambria Math" panose="02040503050406030204" pitchFamily="18" charset="0"/>
                            </a:rPr>
                            <m:t> </m:t>
                          </m:r>
                          <m:r>
                            <a:rPr lang="es-BO" sz="2000" i="1">
                              <a:latin typeface="Cambria Math" panose="02040503050406030204" pitchFamily="18" charset="0"/>
                            </a:rPr>
                            <m:t>𝑝𝑟𝑒𝑐𝑖𝑜</m:t>
                          </m:r>
                          <m:r>
                            <a:rPr lang="es-BO" sz="2000" i="1">
                              <a:latin typeface="Cambria Math" panose="02040503050406030204" pitchFamily="18" charset="0"/>
                            </a:rPr>
                            <m:t> </m:t>
                          </m:r>
                        </m:den>
                      </m:f>
                    </m:oMath>
                  </m:oMathPara>
                </a14:m>
                <a:endParaRPr lang="en-US" sz="2000" dirty="0">
                  <a:latin typeface="Arial" panose="020B0604020202020204" pitchFamily="34" charset="0"/>
                  <a:cs typeface="Arial" panose="020B0604020202020204" pitchFamily="34" charset="0"/>
                </a:endParaRPr>
              </a:p>
              <a:p>
                <a:pPr marL="0" indent="0">
                  <a:buNone/>
                </a:pPr>
                <a:r>
                  <a:rPr lang="es-BO" sz="2400" dirty="0">
                    <a:latin typeface="Arial" panose="020B0604020202020204" pitchFamily="34" charset="0"/>
                    <a:cs typeface="Arial" panose="020B0604020202020204" pitchFamily="34" charset="0"/>
                  </a:rPr>
                  <a:t>Las fórmulas de cálculo se pueden representar a través de las siguientes expresiones matemáticas:</a:t>
                </a:r>
                <a:endParaRPr lang="en-US" sz="2400" dirty="0">
                  <a:latin typeface="Arial" panose="020B0604020202020204" pitchFamily="34" charset="0"/>
                  <a:cs typeface="Arial" panose="020B0604020202020204" pitchFamily="34" charset="0"/>
                </a:endParaRPr>
              </a:p>
              <a:p>
                <a:pPr marL="0" indent="0" algn="ctr">
                  <a:buNone/>
                </a:pPr>
                <a14:m>
                  <m:oMath xmlns:m="http://schemas.openxmlformats.org/officeDocument/2006/math">
                    <m:r>
                      <a:rPr lang="es-BO" sz="1800" i="1">
                        <a:latin typeface="Cambria Math" panose="02040503050406030204" pitchFamily="18" charset="0"/>
                      </a:rPr>
                      <m:t>𝑒</m:t>
                    </m:r>
                    <m:r>
                      <a:rPr lang="es-BO" sz="1800" i="1">
                        <a:latin typeface="Cambria Math" panose="02040503050406030204" pitchFamily="18" charset="0"/>
                      </a:rPr>
                      <m:t>=−</m:t>
                    </m:r>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𝑄</m:t>
                        </m:r>
                      </m:num>
                      <m:den>
                        <m:r>
                          <a:rPr lang="es-BO" sz="1800" i="1">
                            <a:latin typeface="Cambria Math" panose="02040503050406030204" pitchFamily="18" charset="0"/>
                          </a:rPr>
                          <m:t>∆%</m:t>
                        </m:r>
                        <m:r>
                          <a:rPr lang="es-BO" sz="1800" i="1">
                            <a:latin typeface="Cambria Math" panose="02040503050406030204" pitchFamily="18" charset="0"/>
                          </a:rPr>
                          <m:t>𝑃</m:t>
                        </m:r>
                      </m:den>
                    </m:f>
                    <m:r>
                      <a:rPr lang="es-BO" sz="1800" i="1">
                        <a:latin typeface="Cambria Math" panose="02040503050406030204" pitchFamily="18" charset="0"/>
                      </a:rPr>
                      <m:t>=−</m:t>
                    </m:r>
                    <m:f>
                      <m:fPr>
                        <m:ctrlPr>
                          <a:rPr lang="en-US" sz="1800" i="1">
                            <a:latin typeface="Cambria Math" panose="02040503050406030204" pitchFamily="18" charset="0"/>
                          </a:rPr>
                        </m:ctrlPr>
                      </m:fPr>
                      <m:num>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𝑄</m:t>
                            </m:r>
                          </m:num>
                          <m:den>
                            <m:r>
                              <a:rPr lang="es-BO" sz="1800" i="1">
                                <a:latin typeface="Cambria Math" panose="02040503050406030204" pitchFamily="18" charset="0"/>
                              </a:rPr>
                              <m:t>𝑄</m:t>
                            </m:r>
                          </m:den>
                        </m:f>
                        <m:r>
                          <a:rPr lang="es-BO" sz="1800" i="1">
                            <a:latin typeface="Cambria Math" panose="02040503050406030204" pitchFamily="18" charset="0"/>
                          </a:rPr>
                          <m:t>∙100</m:t>
                        </m:r>
                      </m:num>
                      <m:den>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𝑃</m:t>
                            </m:r>
                          </m:num>
                          <m:den>
                            <m:r>
                              <a:rPr lang="es-BO" sz="1800" i="1">
                                <a:latin typeface="Cambria Math" panose="02040503050406030204" pitchFamily="18" charset="0"/>
                              </a:rPr>
                              <m:t>𝑃</m:t>
                            </m:r>
                          </m:den>
                        </m:f>
                        <m:r>
                          <a:rPr lang="es-BO" sz="1800" i="1">
                            <a:latin typeface="Cambria Math" panose="02040503050406030204" pitchFamily="18" charset="0"/>
                          </a:rPr>
                          <m:t>∙100</m:t>
                        </m:r>
                      </m:den>
                    </m:f>
                    <m:r>
                      <a:rPr lang="es-BO" sz="1800" i="1">
                        <a:latin typeface="Cambria Math" panose="02040503050406030204" pitchFamily="18" charset="0"/>
                      </a:rPr>
                      <m:t>=−</m:t>
                    </m:r>
                    <m:f>
                      <m:fPr>
                        <m:ctrlPr>
                          <a:rPr lang="en-US" sz="1800" i="1">
                            <a:latin typeface="Cambria Math" panose="02040503050406030204" pitchFamily="18" charset="0"/>
                          </a:rPr>
                        </m:ctrlPr>
                      </m:fPr>
                      <m:num>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𝑄</m:t>
                            </m:r>
                          </m:num>
                          <m:den>
                            <m:r>
                              <a:rPr lang="es-BO" sz="1800" i="1">
                                <a:latin typeface="Cambria Math" panose="02040503050406030204" pitchFamily="18" charset="0"/>
                              </a:rPr>
                              <m:t>𝑄</m:t>
                            </m:r>
                          </m:den>
                        </m:f>
                      </m:num>
                      <m:den>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𝑃</m:t>
                            </m:r>
                          </m:num>
                          <m:den>
                            <m:r>
                              <a:rPr lang="es-BO" sz="1800" i="1">
                                <a:latin typeface="Cambria Math" panose="02040503050406030204" pitchFamily="18" charset="0"/>
                              </a:rPr>
                              <m:t>𝑃</m:t>
                            </m:r>
                          </m:den>
                        </m:f>
                      </m:den>
                    </m:f>
                    <m:r>
                      <a:rPr lang="es-BO" sz="1800" i="1">
                        <a:latin typeface="Cambria Math" panose="02040503050406030204" pitchFamily="18" charset="0"/>
                      </a:rPr>
                      <m:t>=−</m:t>
                    </m:r>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𝑄</m:t>
                        </m:r>
                      </m:num>
                      <m:den>
                        <m:r>
                          <a:rPr lang="es-BO" sz="1800" i="1">
                            <a:latin typeface="Cambria Math" panose="02040503050406030204" pitchFamily="18" charset="0"/>
                          </a:rPr>
                          <m:t>∆</m:t>
                        </m:r>
                        <m:r>
                          <a:rPr lang="es-BO" sz="1800" i="1">
                            <a:latin typeface="Cambria Math" panose="02040503050406030204" pitchFamily="18" charset="0"/>
                          </a:rPr>
                          <m:t>𝑃</m:t>
                        </m:r>
                      </m:den>
                    </m:f>
                    <m:r>
                      <a:rPr lang="es-BO" sz="1800" i="1">
                        <a:latin typeface="Cambria Math" panose="02040503050406030204" pitchFamily="18" charset="0"/>
                      </a:rPr>
                      <m:t>∙</m:t>
                    </m:r>
                    <m:f>
                      <m:fPr>
                        <m:ctrlPr>
                          <a:rPr lang="en-US" sz="1800" i="1">
                            <a:latin typeface="Cambria Math" panose="02040503050406030204" pitchFamily="18" charset="0"/>
                          </a:rPr>
                        </m:ctrlPr>
                      </m:fPr>
                      <m:num>
                        <m:r>
                          <a:rPr lang="es-BO" sz="1800" i="1">
                            <a:latin typeface="Cambria Math" panose="02040503050406030204" pitchFamily="18" charset="0"/>
                          </a:rPr>
                          <m:t>𝑃</m:t>
                        </m:r>
                      </m:num>
                      <m:den>
                        <m:r>
                          <a:rPr lang="es-BO" sz="1800" i="1">
                            <a:latin typeface="Cambria Math" panose="02040503050406030204" pitchFamily="18" charset="0"/>
                          </a:rPr>
                          <m:t>𝑄</m:t>
                        </m:r>
                      </m:den>
                    </m:f>
                  </m:oMath>
                </a14:m>
                <a:r>
                  <a:rPr lang="en-US" sz="1800" dirty="0">
                    <a:latin typeface="Arial" panose="020B0604020202020204" pitchFamily="34" charset="0"/>
                    <a:cs typeface="Arial" panose="020B0604020202020204" pitchFamily="34" charset="0"/>
                  </a:rPr>
                  <a:t>;  </a:t>
                </a:r>
              </a:p>
              <a:p>
                <a:pPr marL="0" indent="0" algn="ctr">
                  <a:buNone/>
                </a:pPr>
                <a:r>
                  <a:rPr lang="en-US" sz="2000" dirty="0">
                    <a:latin typeface="Arial" panose="020B0604020202020204" pitchFamily="34" charset="0"/>
                    <a:cs typeface="Arial" panose="020B0604020202020204" pitchFamily="34" charset="0"/>
                  </a:rPr>
                  <a:t>e= </a:t>
                </a:r>
                <a14:m>
                  <m:oMath xmlns:m="http://schemas.openxmlformats.org/officeDocument/2006/math">
                    <m:d>
                      <m:dPr>
                        <m:begChr m:val="|"/>
                        <m:endChr m:val="|"/>
                        <m:ctrlPr>
                          <a:rPr lang="en-US" sz="2000" i="1" smtClean="0">
                            <a:latin typeface="Cambria Math" panose="02040503050406030204" pitchFamily="18" charset="0"/>
                            <a:cs typeface="Arial" panose="020B0604020202020204" pitchFamily="34" charset="0"/>
                          </a:rPr>
                        </m:ctrlPr>
                      </m:dPr>
                      <m:e>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𝑃</m:t>
                            </m:r>
                          </m:den>
                        </m:f>
                      </m:e>
                    </m:d>
                  </m:oMath>
                </a14:m>
                <a:r>
                  <a:rPr lang="en-US" sz="2000" dirty="0">
                    <a:latin typeface="Arial" panose="020B0604020202020204" pitchFamily="34" charset="0"/>
                    <a:cs typeface="Arial" panose="020B0604020202020204" pitchFamily="34" charset="0"/>
                  </a:rPr>
                  <a:t>;  e=</a:t>
                </a:r>
                <a14:m>
                  <m:oMath xmlns:m="http://schemas.openxmlformats.org/officeDocument/2006/math">
                    <m:d>
                      <m:dPr>
                        <m:begChr m:val="|"/>
                        <m:endChr m:val="|"/>
                        <m:ctrlPr>
                          <a:rPr lang="en-US" sz="2000" i="1">
                            <a:latin typeface="Cambria Math" panose="02040503050406030204" pitchFamily="18" charset="0"/>
                            <a:cs typeface="Arial" panose="020B0604020202020204" pitchFamily="34" charset="0"/>
                          </a:rPr>
                        </m:ctrlPr>
                      </m:dPr>
                      <m:e>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𝑃</m:t>
                            </m:r>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𝑃</m:t>
                            </m:r>
                          </m:num>
                          <m:den>
                            <m:r>
                              <a:rPr lang="es-BO" sz="2000" i="1">
                                <a:latin typeface="Cambria Math" panose="02040503050406030204" pitchFamily="18" charset="0"/>
                              </a:rPr>
                              <m:t>𝑄</m:t>
                            </m:r>
                          </m:den>
                        </m:f>
                      </m:e>
                    </m:d>
                  </m:oMath>
                </a14:m>
                <a:r>
                  <a:rPr lang="en-US" sz="2000" dirty="0">
                    <a:latin typeface="Arial" panose="020B0604020202020204" pitchFamily="34" charset="0"/>
                    <a:cs typeface="Arial" panose="020B0604020202020204" pitchFamily="34" charset="0"/>
                  </a:rPr>
                  <a:t>  y </a:t>
                </a:r>
                <a14:m>
                  <m:oMath xmlns:m="http://schemas.openxmlformats.org/officeDocument/2006/math">
                    <m:r>
                      <a:rPr lang="es-MX" sz="2000" b="0" i="0" dirty="0" smtClean="0">
                        <a:latin typeface="Cambria Math" panose="02040503050406030204" pitchFamily="18" charset="0"/>
                        <a:cs typeface="Arial" panose="020B0604020202020204" pitchFamily="34" charset="0"/>
                      </a:rPr>
                      <m:t> </m:t>
                    </m:r>
                    <m:r>
                      <m:rPr>
                        <m:sty m:val="p"/>
                      </m:rPr>
                      <a:rPr lang="es-MX" sz="2000" dirty="0">
                        <a:latin typeface="Cambria Math" panose="02040503050406030204" pitchFamily="18" charset="0"/>
                        <a:cs typeface="Arial" panose="020B0604020202020204" pitchFamily="34" charset="0"/>
                      </a:rPr>
                      <m:t>e</m:t>
                    </m:r>
                    <m:r>
                      <a:rPr lang="es-MX" sz="2000" dirty="0">
                        <a:latin typeface="Cambria Math" panose="02040503050406030204" pitchFamily="18" charset="0"/>
                        <a:cs typeface="Arial" panose="020B0604020202020204" pitchFamily="34" charset="0"/>
                      </a:rPr>
                      <m:t>=</m:t>
                    </m:r>
                    <m:d>
                      <m:dPr>
                        <m:begChr m:val="|"/>
                        <m:endChr m:val="|"/>
                        <m:ctrlPr>
                          <a:rPr lang="es-MX" sz="2000" i="1" dirty="0">
                            <a:latin typeface="Cambria Math" panose="02040503050406030204" pitchFamily="18" charset="0"/>
                            <a:cs typeface="Arial" panose="020B0604020202020204" pitchFamily="34" charset="0"/>
                          </a:rPr>
                        </m:ctrlPr>
                      </m:dPr>
                      <m:e>
                        <m:f>
                          <m:fPr>
                            <m:ctrlPr>
                              <a:rPr lang="es-MX" sz="2000" i="1" dirty="0">
                                <a:latin typeface="Cambria Math" panose="02040503050406030204" pitchFamily="18" charset="0"/>
                                <a:cs typeface="Arial" panose="020B0604020202020204" pitchFamily="34" charset="0"/>
                              </a:rPr>
                            </m:ctrlPr>
                          </m:fPr>
                          <m:num>
                            <m:sSub>
                              <m:sSubPr>
                                <m:ctrlPr>
                                  <a:rPr lang="en-US" sz="2000" i="1">
                                    <a:latin typeface="Cambria Math" panose="02040503050406030204" pitchFamily="18" charset="0"/>
                                    <a:cs typeface="Arial" panose="020B0604020202020204" pitchFamily="34" charset="0"/>
                                  </a:rPr>
                                </m:ctrlPr>
                              </m:sSubPr>
                              <m:e>
                                <m:r>
                                  <a:rPr lang="es-MX" sz="2000" i="1">
                                    <a:latin typeface="Cambria Math" panose="02040503050406030204" pitchFamily="18" charset="0"/>
                                    <a:cs typeface="Arial" panose="020B0604020202020204" pitchFamily="34" charset="0"/>
                                  </a:rPr>
                                  <m:t>𝑄</m:t>
                                </m:r>
                              </m:e>
                              <m:sub>
                                <m:r>
                                  <a:rPr lang="es-MX" sz="2000" i="1">
                                    <a:latin typeface="Cambria Math" panose="02040503050406030204" pitchFamily="18" charset="0"/>
                                    <a:cs typeface="Arial" panose="020B0604020202020204" pitchFamily="34" charset="0"/>
                                  </a:rPr>
                                  <m:t>2</m:t>
                                </m:r>
                              </m:sub>
                            </m:sSub>
                            <m:r>
                              <a:rPr lang="es-MX"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s-MX" sz="2000" i="1">
                                    <a:latin typeface="Cambria Math" panose="02040503050406030204" pitchFamily="18" charset="0"/>
                                    <a:cs typeface="Arial" panose="020B0604020202020204" pitchFamily="34" charset="0"/>
                                  </a:rPr>
                                  <m:t>𝑄</m:t>
                                </m:r>
                              </m:e>
                              <m:sub>
                                <m:r>
                                  <a:rPr lang="es-MX" sz="2000" i="1">
                                    <a:latin typeface="Cambria Math" panose="02040503050406030204" pitchFamily="18" charset="0"/>
                                    <a:cs typeface="Arial" panose="020B0604020202020204" pitchFamily="34" charset="0"/>
                                  </a:rPr>
                                  <m:t>1</m:t>
                                </m:r>
                              </m:sub>
                            </m:sSub>
                            <m:r>
                              <a:rPr lang="es-MX"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s-MX" sz="2000" i="1">
                                    <a:latin typeface="Cambria Math" panose="02040503050406030204" pitchFamily="18" charset="0"/>
                                    <a:cs typeface="Arial" panose="020B0604020202020204" pitchFamily="34" charset="0"/>
                                  </a:rPr>
                                  <m:t>𝑄</m:t>
                                </m:r>
                              </m:e>
                              <m:sub>
                                <m:r>
                                  <a:rPr lang="es-MX" sz="2000" i="1">
                                    <a:latin typeface="Cambria Math" panose="02040503050406030204" pitchFamily="18" charset="0"/>
                                    <a:cs typeface="Arial" panose="020B0604020202020204" pitchFamily="34" charset="0"/>
                                  </a:rPr>
                                  <m:t>1</m:t>
                                </m:r>
                              </m:sub>
                            </m:sSub>
                          </m:num>
                          <m:den>
                            <m:sSub>
                              <m:sSubPr>
                                <m:ctrlPr>
                                  <a:rPr lang="en-US" sz="2000" i="1">
                                    <a:latin typeface="Cambria Math" panose="02040503050406030204" pitchFamily="18" charset="0"/>
                                    <a:cs typeface="Arial" panose="020B0604020202020204" pitchFamily="34" charset="0"/>
                                  </a:rPr>
                                </m:ctrlPr>
                              </m:sSubPr>
                              <m:e>
                                <m:r>
                                  <a:rPr lang="es-MX" sz="2000" i="1">
                                    <a:latin typeface="Cambria Math" panose="02040503050406030204" pitchFamily="18" charset="0"/>
                                    <a:cs typeface="Arial" panose="020B0604020202020204" pitchFamily="34" charset="0"/>
                                  </a:rPr>
                                  <m:t>𝑃</m:t>
                                </m:r>
                              </m:e>
                              <m:sub>
                                <m:r>
                                  <a:rPr lang="es-MX" sz="2000" i="1">
                                    <a:latin typeface="Cambria Math" panose="02040503050406030204" pitchFamily="18" charset="0"/>
                                    <a:cs typeface="Arial" panose="020B0604020202020204" pitchFamily="34" charset="0"/>
                                  </a:rPr>
                                  <m:t>2</m:t>
                                </m:r>
                              </m:sub>
                            </m:sSub>
                            <m:r>
                              <a:rPr lang="es-MX"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sSub>
                                  <m:sSubPr>
                                    <m:ctrlPr>
                                      <a:rPr lang="en-US" sz="2000" i="1">
                                        <a:latin typeface="Cambria Math" panose="02040503050406030204" pitchFamily="18" charset="0"/>
                                        <a:cs typeface="Arial" panose="020B0604020202020204" pitchFamily="34" charset="0"/>
                                      </a:rPr>
                                    </m:ctrlPr>
                                  </m:sSubPr>
                                  <m:e>
                                    <m:r>
                                      <a:rPr lang="es-MX" sz="2000" i="1">
                                        <a:latin typeface="Cambria Math" panose="02040503050406030204" pitchFamily="18" charset="0"/>
                                        <a:cs typeface="Arial" panose="020B0604020202020204" pitchFamily="34" charset="0"/>
                                      </a:rPr>
                                      <m:t>𝑃</m:t>
                                    </m:r>
                                  </m:e>
                                  <m:sub>
                                    <m:r>
                                      <a:rPr lang="es-MX" sz="2000" i="1">
                                        <a:latin typeface="Cambria Math" panose="02040503050406030204" pitchFamily="18" charset="0"/>
                                        <a:cs typeface="Arial" panose="020B0604020202020204" pitchFamily="34" charset="0"/>
                                      </a:rPr>
                                      <m:t>1</m:t>
                                    </m:r>
                                  </m:sub>
                                </m:sSub>
                                <m:r>
                                  <a:rPr lang="es-MX" sz="2000" i="1">
                                    <a:latin typeface="Cambria Math" panose="02040503050406030204" pitchFamily="18" charset="0"/>
                                    <a:cs typeface="Arial" panose="020B0604020202020204" pitchFamily="34" charset="0"/>
                                  </a:rPr>
                                  <m:t>/</m:t>
                                </m:r>
                                <m:r>
                                  <a:rPr lang="es-MX" sz="2000" i="1">
                                    <a:latin typeface="Cambria Math" panose="02040503050406030204" pitchFamily="18" charset="0"/>
                                    <a:cs typeface="Arial" panose="020B0604020202020204" pitchFamily="34" charset="0"/>
                                  </a:rPr>
                                  <m:t>𝑃</m:t>
                                </m:r>
                              </m:e>
                              <m:sub>
                                <m:r>
                                  <a:rPr lang="es-MX" sz="2000" i="1">
                                    <a:latin typeface="Cambria Math" panose="02040503050406030204" pitchFamily="18" charset="0"/>
                                    <a:cs typeface="Arial" panose="020B0604020202020204" pitchFamily="34" charset="0"/>
                                  </a:rPr>
                                  <m:t>1</m:t>
                                </m:r>
                              </m:sub>
                            </m:sSub>
                          </m:den>
                        </m:f>
                      </m:e>
                    </m:d>
                  </m:oMath>
                </a14:m>
                <a:endParaRPr lang="en-US" sz="2000" dirty="0">
                  <a:latin typeface="Arial" panose="020B0604020202020204" pitchFamily="34" charset="0"/>
                  <a:cs typeface="Arial" panose="020B0604020202020204" pitchFamily="34" charset="0"/>
                </a:endParaRPr>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09600" y="2017713"/>
                <a:ext cx="11330517" cy="4602028"/>
              </a:xfrm>
              <a:blipFill rotWithShape="0">
                <a:blip r:embed="rId2"/>
                <a:stretch>
                  <a:fillRect l="-807" t="-927" r="-807"/>
                </a:stretch>
              </a:blipFill>
            </p:spPr>
            <p:txBody>
              <a:bodyPr/>
              <a:lstStyle/>
              <a:p>
                <a:r>
                  <a:rPr lang="en-US">
                    <a:noFill/>
                  </a:rPr>
                  <a:t> </a:t>
                </a:r>
              </a:p>
            </p:txBody>
          </p:sp>
        </mc:Fallback>
      </mc:AlternateContent>
    </p:spTree>
    <p:extLst>
      <p:ext uri="{BB962C8B-B14F-4D97-AF65-F5344CB8AC3E}">
        <p14:creationId xmlns:p14="http://schemas.microsoft.com/office/powerpoint/2010/main" val="64558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FE2D346-9BD0-48CC-AF1C-A23294D5B5D0}"/>
              </a:ext>
            </a:extLst>
          </p:cNvPr>
          <p:cNvSpPr>
            <a:spLocks noGrp="1"/>
          </p:cNvSpPr>
          <p:nvPr>
            <p:ph idx="1"/>
          </p:nvPr>
        </p:nvSpPr>
        <p:spPr>
          <a:xfrm>
            <a:off x="516835" y="2017712"/>
            <a:ext cx="10906539" cy="4674635"/>
          </a:xfrm>
        </p:spPr>
        <p:txBody>
          <a:bodyPr/>
          <a:lstStyle/>
          <a:p>
            <a:pPr marL="0" indent="0" algn="just">
              <a:buNone/>
            </a:pPr>
            <a:r>
              <a:rPr lang="es-MX" sz="2800" dirty="0">
                <a:latin typeface="Arial" panose="020B0604020202020204" pitchFamily="34" charset="0"/>
                <a:cs typeface="Arial" panose="020B0604020202020204" pitchFamily="34" charset="0"/>
              </a:rPr>
              <a:t>En  un mercado no solo se realizan transacciones de bienes y servicios, sino también transacciones</a:t>
            </a:r>
            <a:r>
              <a:rPr lang="es-MX" sz="2800" i="1" u="sng" dirty="0">
                <a:latin typeface="Arial" panose="020B0604020202020204" pitchFamily="34" charset="0"/>
                <a:cs typeface="Arial" panose="020B0604020202020204" pitchFamily="34" charset="0"/>
              </a:rPr>
              <a:t> de factores de producción al que acuden las empresas para comprar los factores como: Trabajo, Insumos, servicios, etc., para producir bienes </a:t>
            </a:r>
            <a:r>
              <a:rPr lang="es-MX" sz="2800" dirty="0">
                <a:latin typeface="Arial" panose="020B0604020202020204" pitchFamily="34" charset="0"/>
                <a:cs typeface="Arial" panose="020B0604020202020204" pitchFamily="34" charset="0"/>
              </a:rPr>
              <a:t> </a:t>
            </a:r>
          </a:p>
          <a:p>
            <a:pPr marL="0" indent="0" algn="just">
              <a:buNone/>
            </a:pPr>
            <a:endParaRPr lang="en-US" sz="3200" dirty="0">
              <a:latin typeface="Arial" panose="020B0604020202020204" pitchFamily="34" charset="0"/>
              <a:cs typeface="Arial" panose="020B0604020202020204" pitchFamily="34" charset="0"/>
            </a:endParaRPr>
          </a:p>
          <a:p>
            <a:pPr marL="0" indent="0">
              <a:buNone/>
            </a:pPr>
            <a:endParaRPr lang="es-US" dirty="0"/>
          </a:p>
        </p:txBody>
      </p:sp>
      <p:pic>
        <p:nvPicPr>
          <p:cNvPr id="6" name="Imagen 5">
            <a:extLst>
              <a:ext uri="{FF2B5EF4-FFF2-40B4-BE49-F238E27FC236}">
                <a16:creationId xmlns:a16="http://schemas.microsoft.com/office/drawing/2014/main" id="{1B99FB09-59B1-4765-AD64-007FC7EDA647}"/>
              </a:ext>
            </a:extLst>
          </p:cNvPr>
          <p:cNvPicPr>
            <a:picLocks noChangeAspect="1"/>
          </p:cNvPicPr>
          <p:nvPr/>
        </p:nvPicPr>
        <p:blipFill>
          <a:blip r:embed="rId2"/>
          <a:stretch>
            <a:fillRect/>
          </a:stretch>
        </p:blipFill>
        <p:spPr>
          <a:xfrm>
            <a:off x="516835" y="4015408"/>
            <a:ext cx="4387299" cy="2478157"/>
          </a:xfrm>
          <a:prstGeom prst="rect">
            <a:avLst/>
          </a:prstGeom>
        </p:spPr>
      </p:pic>
      <p:pic>
        <p:nvPicPr>
          <p:cNvPr id="9" name="Imagen 8">
            <a:extLst>
              <a:ext uri="{FF2B5EF4-FFF2-40B4-BE49-F238E27FC236}">
                <a16:creationId xmlns:a16="http://schemas.microsoft.com/office/drawing/2014/main" id="{E63EEAD6-73AA-495E-8D87-D1ACCECB6214}"/>
              </a:ext>
            </a:extLst>
          </p:cNvPr>
          <p:cNvPicPr>
            <a:picLocks noChangeAspect="1"/>
          </p:cNvPicPr>
          <p:nvPr/>
        </p:nvPicPr>
        <p:blipFill>
          <a:blip r:embed="rId3"/>
          <a:stretch>
            <a:fillRect/>
          </a:stretch>
        </p:blipFill>
        <p:spPr>
          <a:xfrm>
            <a:off x="4487931" y="4112315"/>
            <a:ext cx="2641739" cy="2381250"/>
          </a:xfrm>
          <a:prstGeom prst="rect">
            <a:avLst/>
          </a:prstGeom>
        </p:spPr>
      </p:pic>
      <p:pic>
        <p:nvPicPr>
          <p:cNvPr id="10" name="Imagen 9">
            <a:extLst>
              <a:ext uri="{FF2B5EF4-FFF2-40B4-BE49-F238E27FC236}">
                <a16:creationId xmlns:a16="http://schemas.microsoft.com/office/drawing/2014/main" id="{44FC8DE7-B1FB-4A8F-8F4F-4094C16A8EA0}"/>
              </a:ext>
            </a:extLst>
          </p:cNvPr>
          <p:cNvPicPr>
            <a:picLocks noChangeAspect="1"/>
          </p:cNvPicPr>
          <p:nvPr/>
        </p:nvPicPr>
        <p:blipFill>
          <a:blip r:embed="rId4"/>
          <a:stretch>
            <a:fillRect/>
          </a:stretch>
        </p:blipFill>
        <p:spPr>
          <a:xfrm>
            <a:off x="7920658" y="4112315"/>
            <a:ext cx="3180108" cy="2292178"/>
          </a:xfrm>
          <a:prstGeom prst="rect">
            <a:avLst/>
          </a:prstGeom>
        </p:spPr>
      </p:pic>
      <p:pic>
        <p:nvPicPr>
          <p:cNvPr id="2" name="Imagen 1">
            <a:extLst>
              <a:ext uri="{FF2B5EF4-FFF2-40B4-BE49-F238E27FC236}">
                <a16:creationId xmlns:a16="http://schemas.microsoft.com/office/drawing/2014/main" id="{F7A4A5A4-EED7-47CF-9A2E-1920795017F3}"/>
              </a:ext>
            </a:extLst>
          </p:cNvPr>
          <p:cNvPicPr>
            <a:picLocks noChangeAspect="1"/>
          </p:cNvPicPr>
          <p:nvPr/>
        </p:nvPicPr>
        <p:blipFill>
          <a:blip r:embed="rId5"/>
          <a:stretch>
            <a:fillRect/>
          </a:stretch>
        </p:blipFill>
        <p:spPr>
          <a:xfrm>
            <a:off x="5454926" y="110608"/>
            <a:ext cx="5645840" cy="1619250"/>
          </a:xfrm>
          <a:prstGeom prst="rect">
            <a:avLst/>
          </a:prstGeom>
        </p:spPr>
      </p:pic>
    </p:spTree>
    <p:extLst>
      <p:ext uri="{BB962C8B-B14F-4D97-AF65-F5344CB8AC3E}">
        <p14:creationId xmlns:p14="http://schemas.microsoft.com/office/powerpoint/2010/main" val="3918382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Tipos de elasticidad precio de la demanda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p:sp>
        <p:nvSpPr>
          <p:cNvPr id="3" name="Marcador de contenido 2"/>
          <p:cNvSpPr>
            <a:spLocks noGrp="1"/>
          </p:cNvSpPr>
          <p:nvPr>
            <p:ph idx="1"/>
          </p:nvPr>
        </p:nvSpPr>
        <p:spPr>
          <a:xfrm>
            <a:off x="656823" y="2017712"/>
            <a:ext cx="11283294" cy="4743695"/>
          </a:xfrm>
        </p:spPr>
        <p:txBody>
          <a:bodyPr/>
          <a:lstStyle/>
          <a:p>
            <a:pPr marL="0" indent="0">
              <a:buNone/>
            </a:pPr>
            <a:r>
              <a:rPr lang="es-BO" sz="2400" dirty="0">
                <a:latin typeface="Arial" panose="020B0604020202020204" pitchFamily="34" charset="0"/>
                <a:cs typeface="Arial" panose="020B0604020202020204" pitchFamily="34" charset="0"/>
              </a:rPr>
              <a:t>Dependiendo de la sensibilidad de la cantidad demandada a un cambio en el precio, se</a:t>
            </a:r>
            <a:r>
              <a:rPr lang="es-MX" sz="2400" dirty="0">
                <a:latin typeface="Arial" panose="020B0604020202020204" pitchFamily="34" charset="0"/>
                <a:cs typeface="Arial" panose="020B0604020202020204" pitchFamily="34" charset="0"/>
              </a:rPr>
              <a:t> pueden tener los siguientes resultados:</a:t>
            </a:r>
          </a:p>
          <a:p>
            <a:pPr marL="0" indent="0">
              <a:buNone/>
            </a:pPr>
            <a:r>
              <a:rPr lang="es-MX" sz="1600" b="1" dirty="0">
                <a:latin typeface="Arial" panose="020B0604020202020204" pitchFamily="34" charset="0"/>
                <a:cs typeface="Arial" panose="020B0604020202020204" pitchFamily="34" charset="0"/>
              </a:rPr>
              <a:t>a) </a:t>
            </a:r>
            <a:r>
              <a:rPr lang="es-BO" sz="1600" b="1" dirty="0">
                <a:latin typeface="Arial" panose="020B0604020202020204" pitchFamily="34" charset="0"/>
                <a:cs typeface="Arial" panose="020B0604020202020204" pitchFamily="34" charset="0"/>
              </a:rPr>
              <a:t>Curva de demanda elástica</a:t>
            </a:r>
            <a:r>
              <a:rPr lang="es-BO" sz="1600" dirty="0">
                <a:latin typeface="Arial" panose="020B0604020202020204" pitchFamily="34" charset="0"/>
                <a:cs typeface="Arial" panose="020B0604020202020204" pitchFamily="34" charset="0"/>
              </a:rPr>
              <a:t> (e &gt; 1) Cuando la variación porcentual de la cantidad demandada del bien X es mayor a la variación porcentual de su precio. </a:t>
            </a:r>
            <a:endParaRPr lang="en-US" sz="1600" dirty="0">
              <a:latin typeface="Arial" panose="020B0604020202020204" pitchFamily="34" charset="0"/>
              <a:cs typeface="Arial" panose="020B0604020202020204" pitchFamily="34" charset="0"/>
            </a:endParaRPr>
          </a:p>
          <a:p>
            <a:pPr marL="0" indent="0" algn="just">
              <a:buNone/>
            </a:pPr>
            <a:r>
              <a:rPr lang="es-BO" sz="1600" b="1" dirty="0">
                <a:latin typeface="Arial" panose="020B0604020202020204" pitchFamily="34" charset="0"/>
                <a:cs typeface="Arial" panose="020B0604020202020204" pitchFamily="34" charset="0"/>
              </a:rPr>
              <a:t>b) Curva de demanda unitariamente</a:t>
            </a:r>
            <a:r>
              <a:rPr lang="es-BO" sz="1600" dirty="0">
                <a:latin typeface="Arial" panose="020B0604020202020204" pitchFamily="34" charset="0"/>
                <a:cs typeface="Arial" panose="020B0604020202020204" pitchFamily="34" charset="0"/>
              </a:rPr>
              <a:t> </a:t>
            </a:r>
            <a:r>
              <a:rPr lang="es-BO" sz="1600" b="1" dirty="0">
                <a:latin typeface="Arial" panose="020B0604020202020204" pitchFamily="34" charset="0"/>
                <a:cs typeface="Arial" panose="020B0604020202020204" pitchFamily="34" charset="0"/>
              </a:rPr>
              <a:t>elástica</a:t>
            </a:r>
            <a:r>
              <a:rPr lang="es-BO" sz="1600" dirty="0">
                <a:latin typeface="Arial" panose="020B0604020202020204" pitchFamily="34" charset="0"/>
                <a:cs typeface="Arial" panose="020B0604020202020204" pitchFamily="34" charset="0"/>
              </a:rPr>
              <a:t> (e = 1) Cuando la variación porcentual de la cantidad demandada del bien X es igual a la variación porcentual de su precio.</a:t>
            </a:r>
          </a:p>
          <a:p>
            <a:pPr marL="0" indent="0" algn="just">
              <a:buNone/>
            </a:pPr>
            <a:r>
              <a:rPr lang="es-BO" sz="1600" b="1" dirty="0">
                <a:latin typeface="Arial" panose="020B0604020202020204" pitchFamily="34" charset="0"/>
                <a:cs typeface="Arial" panose="020B0604020202020204" pitchFamily="34" charset="0"/>
              </a:rPr>
              <a:t>c)</a:t>
            </a:r>
            <a:r>
              <a:rPr lang="en-US" sz="1600" b="1" dirty="0">
                <a:latin typeface="Arial" panose="020B0604020202020204" pitchFamily="34" charset="0"/>
                <a:cs typeface="Arial" panose="020B0604020202020204" pitchFamily="34" charset="0"/>
              </a:rPr>
              <a:t> </a:t>
            </a:r>
            <a:r>
              <a:rPr lang="es-BO" sz="1600" b="1" dirty="0">
                <a:latin typeface="Arial" panose="020B0604020202020204" pitchFamily="34" charset="0"/>
                <a:cs typeface="Arial" panose="020B0604020202020204" pitchFamily="34" charset="0"/>
              </a:rPr>
              <a:t>Curva de demanda inelástica</a:t>
            </a:r>
            <a:r>
              <a:rPr lang="es-BO" sz="1600" dirty="0">
                <a:latin typeface="Arial" panose="020B0604020202020204" pitchFamily="34" charset="0"/>
                <a:cs typeface="Arial" panose="020B0604020202020204" pitchFamily="34" charset="0"/>
              </a:rPr>
              <a:t> (e &lt; 1) Cuando la variación porcentual de la cantidad demandada del bien X</a:t>
            </a:r>
            <a:r>
              <a:rPr lang="es-BO" sz="1600" i="1" dirty="0">
                <a:latin typeface="Arial" panose="020B0604020202020204" pitchFamily="34" charset="0"/>
                <a:cs typeface="Arial" panose="020B0604020202020204" pitchFamily="34" charset="0"/>
              </a:rPr>
              <a:t> </a:t>
            </a:r>
            <a:r>
              <a:rPr lang="es-BO" sz="1600" dirty="0">
                <a:latin typeface="Arial" panose="020B0604020202020204" pitchFamily="34" charset="0"/>
                <a:cs typeface="Arial" panose="020B0604020202020204" pitchFamily="34" charset="0"/>
              </a:rPr>
              <a:t>es menor a la variación porcentual de su precio .</a:t>
            </a:r>
            <a:endParaRPr lang="en-US" sz="1600" dirty="0">
              <a:latin typeface="Arial" panose="020B0604020202020204" pitchFamily="34" charset="0"/>
              <a:cs typeface="Arial" panose="020B0604020202020204" pitchFamily="34" charset="0"/>
            </a:endParaRPr>
          </a:p>
          <a:p>
            <a:pPr marL="0" lvl="0" indent="0" algn="just">
              <a:buNone/>
            </a:pPr>
            <a:r>
              <a:rPr lang="es-BO" sz="1600" dirty="0">
                <a:latin typeface="Arial" panose="020B0604020202020204" pitchFamily="34" charset="0"/>
                <a:cs typeface="Arial" panose="020B0604020202020204" pitchFamily="34" charset="0"/>
              </a:rPr>
              <a:t>de su precio.</a:t>
            </a: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4230155" y="4389559"/>
            <a:ext cx="5570668" cy="2165787"/>
          </a:xfrm>
          <a:prstGeom prst="rect">
            <a:avLst/>
          </a:prstGeom>
        </p:spPr>
      </p:pic>
    </p:spTree>
    <p:extLst>
      <p:ext uri="{BB962C8B-B14F-4D97-AF65-F5344CB8AC3E}">
        <p14:creationId xmlns:p14="http://schemas.microsoft.com/office/powerpoint/2010/main" val="1825682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4584" y="630417"/>
            <a:ext cx="10390716" cy="1143000"/>
          </a:xfrm>
        </p:spPr>
        <p:txBody>
          <a:bodyPr/>
          <a:lstStyle/>
          <a:p>
            <a:r>
              <a:rPr lang="es-MX" sz="2400" dirty="0">
                <a:latin typeface="Algerian" panose="04020705040A02060702" pitchFamily="82" charset="0"/>
                <a:cs typeface="Arial" panose="020B0604020202020204" pitchFamily="34" charset="0"/>
              </a:rPr>
              <a:t>Casos particulares de elasticidad precio de la demanda:</a:t>
            </a:r>
            <a:br>
              <a:rPr lang="es-MX" sz="2400" dirty="0">
                <a:latin typeface="Algerian" panose="04020705040A02060702" pitchFamily="82" charset="0"/>
                <a:cs typeface="Arial" panose="020B0604020202020204" pitchFamily="34" charset="0"/>
              </a:rPr>
            </a:br>
            <a:endParaRPr lang="en-US" sz="2400" dirty="0">
              <a:latin typeface="Algerian" panose="04020705040A02060702" pitchFamily="82" charset="0"/>
            </a:endParaRPr>
          </a:p>
        </p:txBody>
      </p:sp>
      <p:sp>
        <p:nvSpPr>
          <p:cNvPr id="3" name="Marcador de contenido 2"/>
          <p:cNvSpPr>
            <a:spLocks noGrp="1"/>
          </p:cNvSpPr>
          <p:nvPr>
            <p:ph idx="1"/>
          </p:nvPr>
        </p:nvSpPr>
        <p:spPr>
          <a:xfrm>
            <a:off x="669701" y="2017712"/>
            <a:ext cx="11270416" cy="4563391"/>
          </a:xfrm>
        </p:spPr>
        <p:txBody>
          <a:bodyPr/>
          <a:lstStyle/>
          <a:p>
            <a:pPr marL="0" lvl="0" indent="0" algn="just">
              <a:buNone/>
            </a:pPr>
            <a:endParaRPr lang="es-BO" sz="2000" b="1" dirty="0">
              <a:latin typeface="Arial" panose="020B0604020202020204" pitchFamily="34" charset="0"/>
              <a:cs typeface="Arial" panose="020B0604020202020204" pitchFamily="34" charset="0"/>
            </a:endParaRPr>
          </a:p>
          <a:p>
            <a:pPr marL="0" lvl="0" indent="0" algn="just">
              <a:buNone/>
            </a:pPr>
            <a:r>
              <a:rPr lang="es-BO" sz="2000" b="1" dirty="0">
                <a:latin typeface="Arial" panose="020B0604020202020204" pitchFamily="34" charset="0"/>
                <a:cs typeface="Arial" panose="020B0604020202020204" pitchFamily="34" charset="0"/>
              </a:rPr>
              <a:t>c) La demanda perfectamente inelástica</a:t>
            </a:r>
            <a:r>
              <a:rPr lang="es-BO" sz="2000" dirty="0">
                <a:latin typeface="Arial" panose="020B0604020202020204" pitchFamily="34" charset="0"/>
                <a:cs typeface="Arial" panose="020B0604020202020204" pitchFamily="34" charset="0"/>
              </a:rPr>
              <a:t>: (e=0). Cuando   </a:t>
            </a:r>
          </a:p>
          <a:p>
            <a:pPr marL="0" lvl="0" indent="0" algn="just">
              <a:buNone/>
            </a:pPr>
            <a:r>
              <a:rPr lang="es-BO" sz="2000" dirty="0">
                <a:latin typeface="Arial" panose="020B0604020202020204" pitchFamily="34" charset="0"/>
                <a:cs typeface="Arial" panose="020B0604020202020204" pitchFamily="34" charset="0"/>
              </a:rPr>
              <a:t>la cantidad demandada permanece constante y ante cualquier </a:t>
            </a:r>
          </a:p>
          <a:p>
            <a:pPr marL="0" lvl="0" indent="0" algn="just">
              <a:buNone/>
            </a:pPr>
            <a:r>
              <a:rPr lang="es-BO" sz="2000" dirty="0">
                <a:latin typeface="Arial" panose="020B0604020202020204" pitchFamily="34" charset="0"/>
                <a:cs typeface="Arial" panose="020B0604020202020204" pitchFamily="34" charset="0"/>
              </a:rPr>
              <a:t>variación porcentual en el precio. </a:t>
            </a:r>
          </a:p>
          <a:p>
            <a:pPr marL="0" lvl="0" indent="0" algn="just">
              <a:buNone/>
            </a:pPr>
            <a:endParaRPr lang="es-BO" sz="2000" dirty="0">
              <a:latin typeface="Arial" panose="020B0604020202020204" pitchFamily="34" charset="0"/>
              <a:cs typeface="Arial" panose="020B0604020202020204" pitchFamily="34" charset="0"/>
            </a:endParaRPr>
          </a:p>
          <a:p>
            <a:pPr marL="0" lvl="0" indent="0" algn="just">
              <a:buNone/>
            </a:pPr>
            <a:r>
              <a:rPr lang="es-BO" sz="2000" b="1" dirty="0">
                <a:latin typeface="Arial" panose="020B0604020202020204" pitchFamily="34" charset="0"/>
                <a:cs typeface="Arial" panose="020B0604020202020204" pitchFamily="34" charset="0"/>
              </a:rPr>
              <a:t>d) La demanda perfectamente elástica</a:t>
            </a:r>
            <a:r>
              <a:rPr lang="es-BO" sz="2000" dirty="0">
                <a:latin typeface="Arial" panose="020B0604020202020204" pitchFamily="34" charset="0"/>
                <a:cs typeface="Arial" panose="020B0604020202020204" pitchFamily="34" charset="0"/>
              </a:rPr>
              <a:t>: (e = ∞). Cuando   </a:t>
            </a:r>
          </a:p>
          <a:p>
            <a:pPr marL="0" lvl="0" indent="0" algn="just">
              <a:buNone/>
            </a:pPr>
            <a:r>
              <a:rPr lang="es-BO" sz="2000" dirty="0">
                <a:latin typeface="Arial" panose="020B0604020202020204" pitchFamily="34" charset="0"/>
                <a:cs typeface="Arial" panose="020B0604020202020204" pitchFamily="34" charset="0"/>
              </a:rPr>
              <a:t>la cantidad demandada cambia y el precio se mantiene </a:t>
            </a:r>
          </a:p>
          <a:p>
            <a:pPr marL="0" lvl="0" indent="0" algn="just">
              <a:buNone/>
            </a:pPr>
            <a:r>
              <a:rPr lang="es-BO" sz="2000" dirty="0">
                <a:latin typeface="Arial" panose="020B0604020202020204" pitchFamily="34" charset="0"/>
                <a:cs typeface="Arial" panose="020B0604020202020204" pitchFamily="34" charset="0"/>
              </a:rPr>
              <a:t>constante. A un precio determinado los consumidores </a:t>
            </a:r>
          </a:p>
          <a:p>
            <a:pPr marL="0" lvl="0" indent="0" algn="just">
              <a:buNone/>
            </a:pPr>
            <a:r>
              <a:rPr lang="es-BO" sz="2000" dirty="0">
                <a:latin typeface="Arial" panose="020B0604020202020204" pitchFamily="34" charset="0"/>
                <a:cs typeface="Arial" panose="020B0604020202020204" pitchFamily="34" charset="0"/>
              </a:rPr>
              <a:t>podrán adquirir la cantidad que deseen. </a:t>
            </a:r>
            <a:endParaRPr lang="en-US" sz="24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036417" y="2717442"/>
            <a:ext cx="3888883" cy="3567448"/>
          </a:xfrm>
          <a:prstGeom prst="rect">
            <a:avLst/>
          </a:prstGeom>
        </p:spPr>
      </p:pic>
    </p:spTree>
    <p:extLst>
      <p:ext uri="{BB962C8B-B14F-4D97-AF65-F5344CB8AC3E}">
        <p14:creationId xmlns:p14="http://schemas.microsoft.com/office/powerpoint/2010/main" val="2009546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Elasticidad arco o promedio </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31065" y="2017712"/>
                <a:ext cx="11309052" cy="4653543"/>
              </a:xfrm>
            </p:spPr>
            <p:txBody>
              <a:bodyPr/>
              <a:lstStyle/>
              <a:p>
                <a:pPr marL="0" indent="0" algn="just">
                  <a:buNone/>
                </a:pPr>
                <a:r>
                  <a:rPr lang="es-BO" sz="2400" dirty="0">
                    <a:latin typeface="Arial" panose="020B0604020202020204" pitchFamily="34" charset="0"/>
                    <a:cs typeface="Arial" panose="020B0604020202020204" pitchFamily="34" charset="0"/>
                  </a:rPr>
                  <a:t>Es una herramienta que se utiliza cuando el segundo término de la ecuación P/Q, genera algunas dudas, sobre si utilizar, P</a:t>
                </a:r>
                <a:r>
                  <a:rPr lang="es-BO" sz="2400" baseline="-25000" dirty="0">
                    <a:latin typeface="Arial" panose="020B0604020202020204" pitchFamily="34" charset="0"/>
                    <a:cs typeface="Arial" panose="020B0604020202020204" pitchFamily="34" charset="0"/>
                  </a:rPr>
                  <a:t>1</a:t>
                </a:r>
                <a:r>
                  <a:rPr lang="es-BO" sz="2400" dirty="0">
                    <a:latin typeface="Arial" panose="020B0604020202020204" pitchFamily="34" charset="0"/>
                    <a:cs typeface="Arial" panose="020B0604020202020204" pitchFamily="34" charset="0"/>
                  </a:rPr>
                  <a:t> o P</a:t>
                </a:r>
                <a:r>
                  <a:rPr lang="es-BO" sz="2400" baseline="-25000" dirty="0">
                    <a:latin typeface="Arial" panose="020B0604020202020204" pitchFamily="34" charset="0"/>
                    <a:cs typeface="Arial" panose="020B0604020202020204" pitchFamily="34" charset="0"/>
                  </a:rPr>
                  <a:t>2</a:t>
                </a:r>
                <a:r>
                  <a:rPr lang="es-BO" sz="2400" dirty="0">
                    <a:latin typeface="Arial" panose="020B0604020202020204" pitchFamily="34" charset="0"/>
                    <a:cs typeface="Arial" panose="020B0604020202020204" pitchFamily="34" charset="0"/>
                  </a:rPr>
                  <a:t>, de la misma forma con la cantidad, </a:t>
                </a:r>
                <a:r>
                  <a:rPr lang="es-BO" sz="2400" dirty="0"/>
                  <a:t>X</a:t>
                </a:r>
                <a:r>
                  <a:rPr lang="es-BO" sz="2400" baseline="-25000" dirty="0"/>
                  <a:t>1</a:t>
                </a:r>
                <a:r>
                  <a:rPr lang="es-BO" sz="2400" dirty="0"/>
                  <a:t> </a:t>
                </a:r>
                <a:r>
                  <a:rPr lang="es-BO" sz="2400" dirty="0">
                    <a:latin typeface="Arial" panose="020B0604020202020204" pitchFamily="34" charset="0"/>
                    <a:cs typeface="Arial" panose="020B0604020202020204" pitchFamily="34" charset="0"/>
                  </a:rPr>
                  <a:t> o X</a:t>
                </a:r>
                <a:r>
                  <a:rPr lang="es-BO" sz="2400" baseline="-25000" dirty="0">
                    <a:latin typeface="Arial" panose="020B0604020202020204" pitchFamily="34" charset="0"/>
                    <a:cs typeface="Arial" panose="020B0604020202020204" pitchFamily="34" charset="0"/>
                  </a:rPr>
                  <a:t>2</a:t>
                </a:r>
                <a:r>
                  <a:rPr lang="es-BO" sz="2400" dirty="0">
                    <a:latin typeface="Arial" panose="020B0604020202020204" pitchFamily="34" charset="0"/>
                    <a:cs typeface="Arial" panose="020B0604020202020204" pitchFamily="34" charset="0"/>
                  </a:rPr>
                  <a:t>. En ambas situaciones se obtienen estimaciones diferentes de la elasticidad. De esta forma, para ajustar la variación de los precios y cantidades se utiliza este tipo de elasticidad.</a:t>
                </a:r>
              </a:p>
              <a:p>
                <a:pPr marL="0" indent="0" algn="just">
                  <a:buNone/>
                </a:pPr>
                <a:endParaRPr lang="es-BO" sz="24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s-BO" sz="1600" i="1">
                              <a:latin typeface="Cambria Math" panose="02040503050406030204" pitchFamily="18" charset="0"/>
                            </a:rPr>
                            <m:t>𝑒</m:t>
                          </m:r>
                        </m:e>
                        <m:sub>
                          <m:r>
                            <a:rPr lang="es-BO" sz="1600" i="1">
                              <a:latin typeface="Cambria Math" panose="02040503050406030204" pitchFamily="18" charset="0"/>
                            </a:rPr>
                            <m:t>𝑚</m:t>
                          </m:r>
                        </m:sub>
                      </m:sSub>
                      <m:r>
                        <a:rPr lang="es-BO" sz="1600" i="1">
                          <a:latin typeface="Cambria Math" panose="02040503050406030204" pitchFamily="18" charset="0"/>
                        </a:rPr>
                        <m:t>=−</m:t>
                      </m:r>
                      <m:f>
                        <m:fPr>
                          <m:ctrlPr>
                            <a:rPr lang="en-US" sz="1600" i="1">
                              <a:latin typeface="Cambria Math" panose="02040503050406030204" pitchFamily="18" charset="0"/>
                            </a:rPr>
                          </m:ctrlPr>
                        </m:fPr>
                        <m:num>
                          <m:r>
                            <a:rPr lang="es-BO" sz="1600" i="1">
                              <a:latin typeface="Cambria Math" panose="02040503050406030204" pitchFamily="18" charset="0"/>
                            </a:rPr>
                            <m:t>∆</m:t>
                          </m:r>
                          <m:r>
                            <a:rPr lang="es-BO" sz="1600" i="1">
                              <a:latin typeface="Cambria Math" panose="02040503050406030204" pitchFamily="18" charset="0"/>
                            </a:rPr>
                            <m:t>𝑄</m:t>
                          </m:r>
                        </m:num>
                        <m:den>
                          <m:r>
                            <a:rPr lang="es-BO" sz="1600" i="1">
                              <a:latin typeface="Cambria Math" panose="02040503050406030204" pitchFamily="18" charset="0"/>
                            </a:rPr>
                            <m:t>∆</m:t>
                          </m:r>
                          <m:r>
                            <a:rPr lang="es-BO" sz="1600" i="1">
                              <a:latin typeface="Cambria Math" panose="02040503050406030204" pitchFamily="18" charset="0"/>
                            </a:rPr>
                            <m:t>𝑃</m:t>
                          </m:r>
                        </m:den>
                      </m:f>
                      <m:r>
                        <a:rPr lang="es-BO" sz="1600" i="1">
                          <a:latin typeface="Cambria Math" panose="02040503050406030204" pitchFamily="18" charset="0"/>
                        </a:rPr>
                        <m:t>∙</m:t>
                      </m:r>
                      <m:f>
                        <m:fPr>
                          <m:ctrlPr>
                            <a:rPr lang="en-US" sz="1600" i="1">
                              <a:latin typeface="Cambria Math" panose="02040503050406030204" pitchFamily="18" charset="0"/>
                            </a:rPr>
                          </m:ctrlPr>
                        </m:fPr>
                        <m:num>
                          <m:r>
                            <a:rPr lang="es-BO" sz="1600" i="1">
                              <a:latin typeface="Cambria Math" panose="02040503050406030204" pitchFamily="18" charset="0"/>
                            </a:rPr>
                            <m:t>𝑃</m:t>
                          </m:r>
                        </m:num>
                        <m:den>
                          <m:r>
                            <a:rPr lang="es-BO" sz="1600" i="1">
                              <a:latin typeface="Cambria Math" panose="02040503050406030204" pitchFamily="18" charset="0"/>
                            </a:rPr>
                            <m:t>𝑄</m:t>
                          </m:r>
                        </m:den>
                      </m:f>
                      <m:r>
                        <a:rPr lang="es-BO" sz="1600" i="1">
                          <a:latin typeface="Cambria Math" panose="02040503050406030204" pitchFamily="18" charset="0"/>
                        </a:rPr>
                        <m:t>=−</m:t>
                      </m:r>
                      <m:f>
                        <m:fPr>
                          <m:ctrlPr>
                            <a:rPr lang="en-US" sz="1600" i="1">
                              <a:latin typeface="Cambria Math" panose="02040503050406030204" pitchFamily="18" charset="0"/>
                            </a:rPr>
                          </m:ctrlPr>
                        </m:fPr>
                        <m:num>
                          <m:r>
                            <a:rPr lang="es-BO" sz="1600" i="1">
                              <a:latin typeface="Cambria Math" panose="02040503050406030204" pitchFamily="18" charset="0"/>
                            </a:rPr>
                            <m:t>∆</m:t>
                          </m:r>
                          <m:r>
                            <a:rPr lang="es-BO" sz="1600" i="1">
                              <a:latin typeface="Cambria Math" panose="02040503050406030204" pitchFamily="18" charset="0"/>
                            </a:rPr>
                            <m:t>𝑄</m:t>
                          </m:r>
                        </m:num>
                        <m:den>
                          <m:r>
                            <a:rPr lang="es-BO" sz="1600" i="1">
                              <a:latin typeface="Cambria Math" panose="02040503050406030204" pitchFamily="18" charset="0"/>
                            </a:rPr>
                            <m:t>∆</m:t>
                          </m:r>
                          <m:r>
                            <a:rPr lang="es-BO" sz="1600" i="1">
                              <a:latin typeface="Cambria Math" panose="02040503050406030204" pitchFamily="18" charset="0"/>
                            </a:rPr>
                            <m:t>𝑃</m:t>
                          </m:r>
                        </m:den>
                      </m:f>
                      <m:r>
                        <a:rPr lang="es-BO" sz="1600" i="1">
                          <a:latin typeface="Cambria Math" panose="02040503050406030204" pitchFamily="18" charset="0"/>
                        </a:rPr>
                        <m:t>∙</m:t>
                      </m:r>
                      <m:f>
                        <m:fPr>
                          <m:ctrlPr>
                            <a:rPr lang="en-US" sz="1600" i="1">
                              <a:latin typeface="Cambria Math" panose="02040503050406030204" pitchFamily="18" charset="0"/>
                            </a:rPr>
                          </m:ctrlPr>
                        </m:fPr>
                        <m:num>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s-BO" sz="1600" i="1">
                                      <a:latin typeface="Cambria Math" panose="02040503050406030204" pitchFamily="18" charset="0"/>
                                    </a:rPr>
                                    <m:t>𝑃</m:t>
                                  </m:r>
                                </m:e>
                                <m:sub>
                                  <m:r>
                                    <a:rPr lang="es-BO" sz="1600" i="1">
                                      <a:latin typeface="Cambria Math" panose="02040503050406030204" pitchFamily="18" charset="0"/>
                                    </a:rPr>
                                    <m:t>1</m:t>
                                  </m:r>
                                </m:sub>
                              </m:sSub>
                              <m:r>
                                <a:rPr lang="es-BO" sz="1600" i="1">
                                  <a:latin typeface="Cambria Math" panose="02040503050406030204" pitchFamily="18" charset="0"/>
                                </a:rPr>
                                <m:t>+</m:t>
                              </m:r>
                              <m:sSub>
                                <m:sSubPr>
                                  <m:ctrlPr>
                                    <a:rPr lang="en-US" sz="1600" i="1">
                                      <a:latin typeface="Cambria Math" panose="02040503050406030204" pitchFamily="18" charset="0"/>
                                    </a:rPr>
                                  </m:ctrlPr>
                                </m:sSubPr>
                                <m:e>
                                  <m:r>
                                    <a:rPr lang="es-BO" sz="1600" i="1">
                                      <a:latin typeface="Cambria Math" panose="02040503050406030204" pitchFamily="18" charset="0"/>
                                    </a:rPr>
                                    <m:t>𝑃</m:t>
                                  </m:r>
                                </m:e>
                                <m:sub>
                                  <m:r>
                                    <a:rPr lang="es-BO" sz="1600" i="1">
                                      <a:latin typeface="Cambria Math" panose="02040503050406030204" pitchFamily="18" charset="0"/>
                                    </a:rPr>
                                    <m:t>2</m:t>
                                  </m:r>
                                </m:sub>
                              </m:sSub>
                            </m:num>
                            <m:den>
                              <m:r>
                                <a:rPr lang="es-BO" sz="1600" i="1">
                                  <a:latin typeface="Cambria Math" panose="02040503050406030204" pitchFamily="18" charset="0"/>
                                </a:rPr>
                                <m:t>2</m:t>
                              </m:r>
                            </m:den>
                          </m:f>
                        </m:num>
                        <m:den>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s-BO" sz="1600" i="1">
                                      <a:latin typeface="Cambria Math" panose="02040503050406030204" pitchFamily="18" charset="0"/>
                                    </a:rPr>
                                    <m:t>𝑄</m:t>
                                  </m:r>
                                </m:e>
                                <m:sub>
                                  <m:r>
                                    <a:rPr lang="es-BO" sz="1600" i="1">
                                      <a:latin typeface="Cambria Math" panose="02040503050406030204" pitchFamily="18" charset="0"/>
                                    </a:rPr>
                                    <m:t>1</m:t>
                                  </m:r>
                                </m:sub>
                              </m:sSub>
                              <m:r>
                                <a:rPr lang="es-BO" sz="1600" i="1">
                                  <a:latin typeface="Cambria Math" panose="02040503050406030204" pitchFamily="18" charset="0"/>
                                </a:rPr>
                                <m:t>+</m:t>
                              </m:r>
                              <m:sSub>
                                <m:sSubPr>
                                  <m:ctrlPr>
                                    <a:rPr lang="en-US" sz="1600" i="1">
                                      <a:latin typeface="Cambria Math" panose="02040503050406030204" pitchFamily="18" charset="0"/>
                                    </a:rPr>
                                  </m:ctrlPr>
                                </m:sSubPr>
                                <m:e>
                                  <m:r>
                                    <a:rPr lang="es-BO" sz="1600" i="1">
                                      <a:latin typeface="Cambria Math" panose="02040503050406030204" pitchFamily="18" charset="0"/>
                                    </a:rPr>
                                    <m:t>𝑄</m:t>
                                  </m:r>
                                </m:e>
                                <m:sub>
                                  <m:r>
                                    <a:rPr lang="es-BO" sz="1600" i="1">
                                      <a:latin typeface="Cambria Math" panose="02040503050406030204" pitchFamily="18" charset="0"/>
                                    </a:rPr>
                                    <m:t>2</m:t>
                                  </m:r>
                                </m:sub>
                              </m:sSub>
                            </m:num>
                            <m:den>
                              <m:r>
                                <a:rPr lang="es-BO" sz="1600" i="1">
                                  <a:latin typeface="Cambria Math" panose="02040503050406030204" pitchFamily="18" charset="0"/>
                                </a:rPr>
                                <m:t>2</m:t>
                              </m:r>
                            </m:den>
                          </m:f>
                        </m:den>
                      </m:f>
                      <m:r>
                        <a:rPr lang="es-BO" sz="1600" i="1">
                          <a:latin typeface="Cambria Math" panose="02040503050406030204" pitchFamily="18" charset="0"/>
                        </a:rPr>
                        <m:t>=− </m:t>
                      </m:r>
                      <m:f>
                        <m:fPr>
                          <m:ctrlPr>
                            <a:rPr lang="en-US" sz="1600" i="1">
                              <a:latin typeface="Cambria Math" panose="02040503050406030204" pitchFamily="18" charset="0"/>
                            </a:rPr>
                          </m:ctrlPr>
                        </m:fPr>
                        <m:num>
                          <m:r>
                            <a:rPr lang="es-BO" sz="1600" i="1">
                              <a:latin typeface="Cambria Math" panose="02040503050406030204" pitchFamily="18" charset="0"/>
                            </a:rPr>
                            <m:t>∆</m:t>
                          </m:r>
                          <m:r>
                            <a:rPr lang="es-BO" sz="1600" i="1">
                              <a:latin typeface="Cambria Math" panose="02040503050406030204" pitchFamily="18" charset="0"/>
                            </a:rPr>
                            <m:t>𝑄</m:t>
                          </m:r>
                        </m:num>
                        <m:den>
                          <m:r>
                            <a:rPr lang="es-BO" sz="1600" i="1">
                              <a:latin typeface="Cambria Math" panose="02040503050406030204" pitchFamily="18" charset="0"/>
                            </a:rPr>
                            <m:t>∆</m:t>
                          </m:r>
                          <m:r>
                            <a:rPr lang="es-BO" sz="1600" i="1">
                              <a:latin typeface="Cambria Math" panose="02040503050406030204" pitchFamily="18" charset="0"/>
                            </a:rPr>
                            <m:t>𝑃</m:t>
                          </m:r>
                        </m:den>
                      </m:f>
                      <m:r>
                        <a:rPr lang="es-BO" sz="1600" i="1">
                          <a:latin typeface="Cambria Math" panose="02040503050406030204" pitchFamily="18" charset="0"/>
                        </a:rPr>
                        <m:t>∙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s-BO" sz="1600" i="1">
                                  <a:latin typeface="Cambria Math" panose="02040503050406030204" pitchFamily="18" charset="0"/>
                                </a:rPr>
                                <m:t>𝑃</m:t>
                              </m:r>
                            </m:e>
                            <m:sub>
                              <m:r>
                                <a:rPr lang="es-BO" sz="1600" i="1">
                                  <a:latin typeface="Cambria Math" panose="02040503050406030204" pitchFamily="18" charset="0"/>
                                </a:rPr>
                                <m:t>1</m:t>
                              </m:r>
                            </m:sub>
                          </m:sSub>
                          <m:r>
                            <a:rPr lang="es-BO" sz="1600" i="1">
                              <a:latin typeface="Cambria Math" panose="02040503050406030204" pitchFamily="18" charset="0"/>
                            </a:rPr>
                            <m:t>+</m:t>
                          </m:r>
                          <m:sSub>
                            <m:sSubPr>
                              <m:ctrlPr>
                                <a:rPr lang="en-US" sz="1600" i="1">
                                  <a:latin typeface="Cambria Math" panose="02040503050406030204" pitchFamily="18" charset="0"/>
                                </a:rPr>
                              </m:ctrlPr>
                            </m:sSubPr>
                            <m:e>
                              <m:r>
                                <a:rPr lang="es-BO" sz="1600" i="1">
                                  <a:latin typeface="Cambria Math" panose="02040503050406030204" pitchFamily="18" charset="0"/>
                                </a:rPr>
                                <m:t>𝑃</m:t>
                              </m:r>
                            </m:e>
                            <m:sub>
                              <m:r>
                                <a:rPr lang="es-BO" sz="1600" i="1">
                                  <a:latin typeface="Cambria Math" panose="02040503050406030204" pitchFamily="18" charset="0"/>
                                </a:rPr>
                                <m:t>2</m:t>
                              </m:r>
                            </m:sub>
                          </m:sSub>
                        </m:num>
                        <m:den>
                          <m:sSub>
                            <m:sSubPr>
                              <m:ctrlPr>
                                <a:rPr lang="en-US" sz="1600" i="1">
                                  <a:latin typeface="Cambria Math" panose="02040503050406030204" pitchFamily="18" charset="0"/>
                                </a:rPr>
                              </m:ctrlPr>
                            </m:sSubPr>
                            <m:e>
                              <m:r>
                                <a:rPr lang="es-BO" sz="1600" i="1">
                                  <a:latin typeface="Cambria Math" panose="02040503050406030204" pitchFamily="18" charset="0"/>
                                </a:rPr>
                                <m:t>𝑄</m:t>
                              </m:r>
                            </m:e>
                            <m:sub>
                              <m:r>
                                <a:rPr lang="es-BO" sz="1600" i="1">
                                  <a:latin typeface="Cambria Math" panose="02040503050406030204" pitchFamily="18" charset="0"/>
                                </a:rPr>
                                <m:t>1</m:t>
                              </m:r>
                            </m:sub>
                          </m:sSub>
                          <m:r>
                            <a:rPr lang="es-BO" sz="1600" i="1">
                              <a:latin typeface="Cambria Math" panose="02040503050406030204" pitchFamily="18" charset="0"/>
                            </a:rPr>
                            <m:t>+</m:t>
                          </m:r>
                          <m:sSub>
                            <m:sSubPr>
                              <m:ctrlPr>
                                <a:rPr lang="en-US" sz="1600" i="1">
                                  <a:latin typeface="Cambria Math" panose="02040503050406030204" pitchFamily="18" charset="0"/>
                                </a:rPr>
                              </m:ctrlPr>
                            </m:sSubPr>
                            <m:e>
                              <m:r>
                                <a:rPr lang="es-BO" sz="1600" i="1">
                                  <a:latin typeface="Cambria Math" panose="02040503050406030204" pitchFamily="18" charset="0"/>
                                </a:rPr>
                                <m:t>𝑄</m:t>
                              </m:r>
                            </m:e>
                            <m:sub>
                              <m:r>
                                <a:rPr lang="es-BO" sz="1600" i="1">
                                  <a:latin typeface="Cambria Math" panose="02040503050406030204" pitchFamily="18" charset="0"/>
                                </a:rPr>
                                <m:t>2</m:t>
                              </m:r>
                            </m:sub>
                          </m:sSub>
                        </m:den>
                      </m:f>
                    </m:oMath>
                  </m:oMathPara>
                </a14:m>
                <a:endParaRPr lang="en-US" sz="16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r>
                  <a:rPr lang="en-US" sz="1800" dirty="0">
                    <a:latin typeface="Arial" panose="020B0604020202020204" pitchFamily="34" charset="0"/>
                    <a:cs typeface="Arial" panose="020B0604020202020204" pitchFamily="34" charset="0"/>
                  </a:rPr>
                  <a:t> 		e=</a:t>
                </a:r>
                <a14:m>
                  <m:oMath xmlns:m="http://schemas.openxmlformats.org/officeDocument/2006/math">
                    <m:d>
                      <m:dPr>
                        <m:begChr m:val="|"/>
                        <m:endChr m:val="|"/>
                        <m:ctrlPr>
                          <a:rPr lang="en-US" sz="2000" i="1" smtClean="0">
                            <a:latin typeface="Cambria Math" panose="02040503050406030204" pitchFamily="18" charset="0"/>
                            <a:cs typeface="Arial" panose="020B0604020202020204" pitchFamily="34" charset="0"/>
                          </a:rPr>
                        </m:ctrlPr>
                      </m:dPr>
                      <m:e>
                        <m:r>
                          <a:rPr lang="es-BO" sz="1800" i="1">
                            <a:latin typeface="Cambria Math" panose="02040503050406030204" pitchFamily="18" charset="0"/>
                          </a:rPr>
                          <m:t>− </m:t>
                        </m:r>
                        <m:f>
                          <m:fPr>
                            <m:ctrlPr>
                              <a:rPr lang="en-US" sz="1800" i="1">
                                <a:latin typeface="Cambria Math" panose="02040503050406030204" pitchFamily="18" charset="0"/>
                              </a:rPr>
                            </m:ctrlPr>
                          </m:fPr>
                          <m:num>
                            <m:r>
                              <a:rPr lang="es-BO" sz="1800" i="1">
                                <a:latin typeface="Cambria Math" panose="02040503050406030204" pitchFamily="18" charset="0"/>
                              </a:rPr>
                              <m:t>∆</m:t>
                            </m:r>
                            <m:r>
                              <a:rPr lang="es-BO" sz="1800" i="1">
                                <a:latin typeface="Cambria Math" panose="02040503050406030204" pitchFamily="18" charset="0"/>
                              </a:rPr>
                              <m:t>𝑄</m:t>
                            </m:r>
                          </m:num>
                          <m:den>
                            <m:r>
                              <a:rPr lang="es-BO" sz="1800" i="1">
                                <a:latin typeface="Cambria Math" panose="02040503050406030204" pitchFamily="18" charset="0"/>
                              </a:rPr>
                              <m:t>∆</m:t>
                            </m:r>
                            <m:r>
                              <a:rPr lang="es-BO" sz="1800" i="1">
                                <a:latin typeface="Cambria Math" panose="02040503050406030204" pitchFamily="18" charset="0"/>
                              </a:rPr>
                              <m:t>𝑃</m:t>
                            </m:r>
                          </m:den>
                        </m:f>
                        <m:r>
                          <a:rPr lang="es-BO" sz="1800" i="1">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s-BO" sz="1800" i="1">
                                    <a:latin typeface="Cambria Math" panose="02040503050406030204" pitchFamily="18" charset="0"/>
                                  </a:rPr>
                                  <m:t>𝑃</m:t>
                                </m:r>
                              </m:e>
                              <m:sub>
                                <m:r>
                                  <a:rPr lang="es-BO" sz="1800" i="1">
                                    <a:latin typeface="Cambria Math" panose="02040503050406030204" pitchFamily="18" charset="0"/>
                                  </a:rPr>
                                  <m:t>1</m:t>
                                </m:r>
                              </m:sub>
                            </m:sSub>
                            <m:r>
                              <a:rPr lang="es-BO" sz="1800" i="1">
                                <a:latin typeface="Cambria Math" panose="02040503050406030204" pitchFamily="18" charset="0"/>
                              </a:rPr>
                              <m:t>+</m:t>
                            </m:r>
                            <m:sSub>
                              <m:sSubPr>
                                <m:ctrlPr>
                                  <a:rPr lang="en-US" sz="1800" i="1">
                                    <a:latin typeface="Cambria Math" panose="02040503050406030204" pitchFamily="18" charset="0"/>
                                  </a:rPr>
                                </m:ctrlPr>
                              </m:sSubPr>
                              <m:e>
                                <m:r>
                                  <a:rPr lang="es-BO" sz="1800" i="1">
                                    <a:latin typeface="Cambria Math" panose="02040503050406030204" pitchFamily="18" charset="0"/>
                                  </a:rPr>
                                  <m:t>𝑃</m:t>
                                </m:r>
                              </m:e>
                              <m:sub>
                                <m:r>
                                  <a:rPr lang="es-BO" sz="1800" i="1">
                                    <a:latin typeface="Cambria Math" panose="02040503050406030204" pitchFamily="18" charset="0"/>
                                  </a:rPr>
                                  <m:t>2</m:t>
                                </m:r>
                              </m:sub>
                            </m:sSub>
                          </m:num>
                          <m:den>
                            <m:sSub>
                              <m:sSubPr>
                                <m:ctrlPr>
                                  <a:rPr lang="en-US" sz="1800" i="1">
                                    <a:latin typeface="Cambria Math" panose="02040503050406030204" pitchFamily="18" charset="0"/>
                                  </a:rPr>
                                </m:ctrlPr>
                              </m:sSubPr>
                              <m:e>
                                <m:r>
                                  <a:rPr lang="es-BO" sz="1800" i="1">
                                    <a:latin typeface="Cambria Math" panose="02040503050406030204" pitchFamily="18" charset="0"/>
                                  </a:rPr>
                                  <m:t>𝑄</m:t>
                                </m:r>
                              </m:e>
                              <m:sub>
                                <m:r>
                                  <a:rPr lang="es-BO" sz="1800" i="1">
                                    <a:latin typeface="Cambria Math" panose="02040503050406030204" pitchFamily="18" charset="0"/>
                                  </a:rPr>
                                  <m:t>1</m:t>
                                </m:r>
                              </m:sub>
                            </m:sSub>
                            <m:r>
                              <a:rPr lang="es-BO" sz="1800" i="1">
                                <a:latin typeface="Cambria Math" panose="02040503050406030204" pitchFamily="18" charset="0"/>
                              </a:rPr>
                              <m:t>+</m:t>
                            </m:r>
                            <m:sSub>
                              <m:sSubPr>
                                <m:ctrlPr>
                                  <a:rPr lang="en-US" sz="1800" i="1">
                                    <a:latin typeface="Cambria Math" panose="02040503050406030204" pitchFamily="18" charset="0"/>
                                  </a:rPr>
                                </m:ctrlPr>
                              </m:sSubPr>
                              <m:e>
                                <m:r>
                                  <a:rPr lang="es-BO" sz="1800" i="1">
                                    <a:latin typeface="Cambria Math" panose="02040503050406030204" pitchFamily="18" charset="0"/>
                                  </a:rPr>
                                  <m:t>𝑄</m:t>
                                </m:r>
                              </m:e>
                              <m:sub>
                                <m:r>
                                  <a:rPr lang="es-BO" sz="1800" i="1">
                                    <a:latin typeface="Cambria Math" panose="02040503050406030204" pitchFamily="18" charset="0"/>
                                  </a:rPr>
                                  <m:t>2</m:t>
                                </m:r>
                              </m:sub>
                            </m:sSub>
                          </m:den>
                        </m:f>
                      </m:e>
                    </m:d>
                    <m:r>
                      <a:rPr lang="es-MX" sz="2000" b="0" i="1" smtClean="0">
                        <a:latin typeface="Cambria Math" panose="02040503050406030204" pitchFamily="18" charset="0"/>
                      </a:rPr>
                      <m:t> </m:t>
                    </m:r>
                  </m:oMath>
                </a14:m>
                <a:endParaRPr lang="es-BO" sz="1800" dirty="0">
                  <a:latin typeface="Arial" panose="020B0604020202020204" pitchFamily="34" charset="0"/>
                  <a:cs typeface="Arial" panose="020B0604020202020204" pitchFamily="34" charset="0"/>
                </a:endParaRPr>
              </a:p>
              <a:p>
                <a:pPr marL="0" indent="0" algn="just">
                  <a:buNone/>
                </a:pPr>
                <a:endParaRPr lang="es-BO" sz="1800" dirty="0">
                  <a:latin typeface="Arial" panose="020B0604020202020204" pitchFamily="34" charset="0"/>
                  <a:cs typeface="Arial" panose="020B0604020202020204" pitchFamily="34" charset="0"/>
                </a:endParaRPr>
              </a:p>
              <a:p>
                <a:pPr marL="0" indent="0" algn="just">
                  <a:buNone/>
                </a:pPr>
                <a:r>
                  <a:rPr lang="en-US" sz="1800" dirty="0">
                    <a:latin typeface="Arial" panose="020B0604020202020204" pitchFamily="34" charset="0"/>
                    <a:cs typeface="Arial" panose="020B0604020202020204" pitchFamily="34" charset="0"/>
                  </a:rPr>
                  <a:t>		</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31065" y="2017712"/>
                <a:ext cx="11309052" cy="4653543"/>
              </a:xfrm>
              <a:blipFill rotWithShape="0">
                <a:blip r:embed="rId2"/>
                <a:stretch>
                  <a:fillRect l="-863" t="-917" r="-809"/>
                </a:stretch>
              </a:blipFill>
            </p:spPr>
            <p:txBody>
              <a:bodyPr/>
              <a:lstStyle/>
              <a:p>
                <a:r>
                  <a:rPr lang="en-US">
                    <a:noFill/>
                  </a:rPr>
                  <a:t> </a:t>
                </a:r>
              </a:p>
            </p:txBody>
          </p:sp>
        </mc:Fallback>
      </mc:AlternateContent>
      <p:pic>
        <p:nvPicPr>
          <p:cNvPr id="4" name="Imagen 3"/>
          <p:cNvPicPr/>
          <p:nvPr/>
        </p:nvPicPr>
        <p:blipFill rotWithShape="1">
          <a:blip r:embed="rId3" cstate="print">
            <a:extLst>
              <a:ext uri="{28A0092B-C50C-407E-A947-70E740481C1C}">
                <a14:useLocalDpi xmlns:a14="http://schemas.microsoft.com/office/drawing/2010/main" val="0"/>
              </a:ext>
            </a:extLst>
          </a:blip>
          <a:srcRect b="15928"/>
          <a:stretch/>
        </p:blipFill>
        <p:spPr bwMode="auto">
          <a:xfrm>
            <a:off x="6285591" y="3709117"/>
            <a:ext cx="3587115" cy="29621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8844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
            </a:r>
            <a:br>
              <a:rPr lang="es-BO" sz="2400" b="1" dirty="0">
                <a:latin typeface="Algerian" panose="04020705040A02060702" pitchFamily="82" charset="0"/>
              </a:rPr>
            </a:br>
            <a:r>
              <a:rPr lang="en-US" b="1" dirty="0"/>
              <a:t/>
            </a:r>
            <a:br>
              <a:rPr lang="en-US" b="1" dirty="0"/>
            </a:br>
            <a:r>
              <a:rPr lang="es-BO" sz="2400" b="1" dirty="0">
                <a:latin typeface="Algerian" panose="04020705040A02060702" pitchFamily="82" charset="0"/>
              </a:rPr>
              <a:t>Elasticidad punto (</a:t>
            </a:r>
            <a:r>
              <a:rPr lang="es-BO" sz="2400" b="1" dirty="0" err="1">
                <a:latin typeface="Algerian" panose="04020705040A02060702" pitchFamily="82" charset="0"/>
              </a:rPr>
              <a:t>e</a:t>
            </a:r>
            <a:r>
              <a:rPr lang="es-BO" sz="2400" b="1" baseline="-25000" dirty="0" err="1">
                <a:latin typeface="Algerian" panose="04020705040A02060702" pitchFamily="82" charset="0"/>
              </a:rPr>
              <a:t>p</a:t>
            </a:r>
            <a:r>
              <a:rPr lang="es-BO" sz="2400" b="1" dirty="0">
                <a:latin typeface="Algerian" panose="04020705040A02060702" pitchFamily="82" charset="0"/>
              </a:rPr>
              <a:t>)</a:t>
            </a:r>
            <a:endParaRPr lang="en-US" sz="2400"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05307" y="2017712"/>
                <a:ext cx="11334810" cy="4730817"/>
              </a:xfrm>
            </p:spPr>
            <p:txBody>
              <a:bodyPr/>
              <a:lstStyle/>
              <a:p>
                <a:pPr marL="0" indent="0" algn="just">
                  <a:buNone/>
                </a:pPr>
                <a:r>
                  <a:rPr lang="es-BO" sz="2200" dirty="0">
                    <a:latin typeface="Arial" panose="020B0604020202020204" pitchFamily="34" charset="0"/>
                    <a:cs typeface="Arial" panose="020B0604020202020204" pitchFamily="34" charset="0"/>
                  </a:rPr>
                  <a:t>La definición de elasticidad precio de la demanda cambios porcentuales es aplicada cuando dichas variaciones son discretas concordantes con lo que ocurre en la vida real. </a:t>
                </a:r>
              </a:p>
              <a:p>
                <a:pPr marL="0" indent="0" algn="just">
                  <a:buNone/>
                </a:pPr>
                <a:endParaRPr lang="es-BO" sz="2200" dirty="0">
                  <a:latin typeface="Arial" panose="020B0604020202020204" pitchFamily="34" charset="0"/>
                  <a:cs typeface="Arial" panose="020B0604020202020204" pitchFamily="34" charset="0"/>
                </a:endParaRPr>
              </a:p>
              <a:p>
                <a:pPr marL="0" indent="0" algn="just">
                  <a:buNone/>
                </a:pPr>
                <a:r>
                  <a:rPr lang="es-BO" sz="2200" dirty="0">
                    <a:latin typeface="Arial" panose="020B0604020202020204" pitchFamily="34" charset="0"/>
                    <a:cs typeface="Arial" panose="020B0604020202020204" pitchFamily="34" charset="0"/>
                  </a:rPr>
                  <a:t>Sin embargo, también es de interés el estudio de la elasticidad en un punto de las curvas de demanda no lineales, considerando cambios infinitesimales, para ello en lugar de calcular la elasticidad en un intervalo, se pasa a calcularla en un punto de la siguiente forma:</a:t>
                </a:r>
              </a:p>
              <a:p>
                <a:pPr marL="0" indent="0" algn="ctr">
                  <a:buNone/>
                </a:pPr>
                <a:r>
                  <a:rPr lang="es-BO" sz="2200" dirty="0" err="1">
                    <a:latin typeface="Arial" panose="020B0604020202020204" pitchFamily="34" charset="0"/>
                    <a:cs typeface="Arial" panose="020B0604020202020204" pitchFamily="34" charset="0"/>
                  </a:rPr>
                  <a:t>e</a:t>
                </a:r>
                <a:r>
                  <a:rPr lang="es-BO" sz="2200" baseline="-25000" dirty="0" err="1">
                    <a:latin typeface="Arial" panose="020B0604020202020204" pitchFamily="34" charset="0"/>
                    <a:cs typeface="Arial" panose="020B0604020202020204" pitchFamily="34" charset="0"/>
                  </a:rPr>
                  <a:t>p</a:t>
                </a:r>
                <a:r>
                  <a:rPr lang="es-BO" sz="2200" dirty="0">
                    <a:latin typeface="Arial" panose="020B0604020202020204" pitchFamily="34" charset="0"/>
                    <a:cs typeface="Arial" panose="020B0604020202020204" pitchFamily="34" charset="0"/>
                  </a:rPr>
                  <a:t>= - </a:t>
                </a:r>
                <a14:m>
                  <m:oMath xmlns:m="http://schemas.openxmlformats.org/officeDocument/2006/math">
                    <m:f>
                      <m:fPr>
                        <m:ctrlPr>
                          <a:rPr lang="en-US" sz="2200" i="1">
                            <a:latin typeface="Cambria Math" panose="02040503050406030204" pitchFamily="18" charset="0"/>
                          </a:rPr>
                        </m:ctrlPr>
                      </m:fPr>
                      <m:num>
                        <m:r>
                          <a:rPr lang="es-BO" sz="2200">
                            <a:latin typeface="Cambria Math" panose="02040503050406030204" pitchFamily="18" charset="0"/>
                          </a:rPr>
                          <m:t>𝜕</m:t>
                        </m:r>
                        <m:r>
                          <m:rPr>
                            <m:sty m:val="p"/>
                          </m:rPr>
                          <a:rPr lang="es-BO" sz="2200">
                            <a:latin typeface="Cambria Math" panose="02040503050406030204" pitchFamily="18" charset="0"/>
                          </a:rPr>
                          <m:t>Q</m:t>
                        </m:r>
                      </m:num>
                      <m:den>
                        <m:r>
                          <a:rPr lang="es-BO" sz="2200">
                            <a:latin typeface="Cambria Math" panose="02040503050406030204" pitchFamily="18" charset="0"/>
                          </a:rPr>
                          <m:t>  </m:t>
                        </m:r>
                        <m:r>
                          <a:rPr lang="es-BO" sz="2200">
                            <a:latin typeface="Cambria Math" panose="02040503050406030204" pitchFamily="18" charset="0"/>
                          </a:rPr>
                          <m:t>𝜕</m:t>
                        </m:r>
                        <m:r>
                          <m:rPr>
                            <m:sty m:val="p"/>
                          </m:rPr>
                          <a:rPr lang="es-BO" sz="2200">
                            <a:latin typeface="Cambria Math" panose="02040503050406030204" pitchFamily="18" charset="0"/>
                          </a:rPr>
                          <m:t>P</m:t>
                        </m:r>
                      </m:den>
                    </m:f>
                    <m:r>
                      <a:rPr lang="es-BO" sz="2200" smtClean="0">
                        <a:latin typeface="Cambria Math" panose="02040503050406030204" pitchFamily="18" charset="0"/>
                      </a:rPr>
                      <m:t>∙</m:t>
                    </m:r>
                    <m:f>
                      <m:fPr>
                        <m:ctrlPr>
                          <a:rPr lang="en-US" sz="2200" i="1" smtClean="0">
                            <a:latin typeface="Cambria Math" panose="02040503050406030204" pitchFamily="18" charset="0"/>
                          </a:rPr>
                        </m:ctrlPr>
                      </m:fPr>
                      <m:num>
                        <m:r>
                          <m:rPr>
                            <m:sty m:val="p"/>
                          </m:rPr>
                          <a:rPr lang="es-BO" sz="2200">
                            <a:latin typeface="Cambria Math" panose="02040503050406030204" pitchFamily="18" charset="0"/>
                          </a:rPr>
                          <m:t>P</m:t>
                        </m:r>
                      </m:num>
                      <m:den>
                        <m:r>
                          <m:rPr>
                            <m:sty m:val="p"/>
                          </m:rPr>
                          <a:rPr lang="es-BO" sz="2200">
                            <a:latin typeface="Cambria Math" panose="02040503050406030204" pitchFamily="18" charset="0"/>
                          </a:rPr>
                          <m:t>Q</m:t>
                        </m:r>
                      </m:den>
                    </m:f>
                  </m:oMath>
                </a14:m>
                <a:endParaRPr lang="es-BO" sz="2200" dirty="0">
                  <a:latin typeface="Arial" panose="020B0604020202020204" pitchFamily="34" charset="0"/>
                  <a:cs typeface="Arial" panose="020B0604020202020204" pitchFamily="34" charset="0"/>
                </a:endParaRPr>
              </a:p>
              <a:p>
                <a:pPr marL="0" indent="0">
                  <a:buNone/>
                </a:pPr>
                <a14:m>
                  <m:oMath xmlns:m="http://schemas.openxmlformats.org/officeDocument/2006/math">
                    <m:r>
                      <a:rPr lang="es-BO" sz="1600" i="1">
                        <a:latin typeface="Cambria Math" panose="02040503050406030204" pitchFamily="18" charset="0"/>
                      </a:rPr>
                      <m:t>𝜕</m:t>
                    </m:r>
                    <m:r>
                      <a:rPr lang="es-BO" sz="1600" i="1">
                        <a:latin typeface="Cambria Math" panose="02040503050406030204" pitchFamily="18" charset="0"/>
                      </a:rPr>
                      <m:t>𝑄</m:t>
                    </m:r>
                    <m:r>
                      <a:rPr lang="es-BO" sz="1600" i="1">
                        <a:latin typeface="Cambria Math" panose="02040503050406030204" pitchFamily="18" charset="0"/>
                      </a:rPr>
                      <m:t>/</m:t>
                    </m:r>
                    <m:r>
                      <a:rPr lang="es-BO" sz="1600" i="1">
                        <a:latin typeface="Cambria Math" panose="02040503050406030204" pitchFamily="18" charset="0"/>
                      </a:rPr>
                      <m:t>𝜕</m:t>
                    </m:r>
                    <m:r>
                      <a:rPr lang="es-BO" sz="1600" i="1">
                        <a:latin typeface="Cambria Math" panose="02040503050406030204" pitchFamily="18" charset="0"/>
                      </a:rPr>
                      <m:t>𝑃</m:t>
                    </m:r>
                  </m:oMath>
                </a14:m>
                <a:r>
                  <a:rPr lang="es-BO" sz="1600" dirty="0">
                    <a:latin typeface="Arial" panose="020B0604020202020204" pitchFamily="34" charset="0"/>
                    <a:cs typeface="Arial" panose="020B0604020202020204" pitchFamily="34" charset="0"/>
                  </a:rPr>
                  <a:t> = Pendiente de la curva de demanda </a:t>
                </a:r>
                <a:endParaRPr lang="en-US" sz="1600" dirty="0">
                  <a:latin typeface="Arial" panose="020B0604020202020204" pitchFamily="34" charset="0"/>
                  <a:cs typeface="Arial" panose="020B0604020202020204" pitchFamily="34" charset="0"/>
                </a:endParaRPr>
              </a:p>
              <a:p>
                <a:pPr marL="0" indent="0">
                  <a:buNone/>
                </a:pPr>
                <a14:m>
                  <m:oMath xmlns:m="http://schemas.openxmlformats.org/officeDocument/2006/math">
                    <m:r>
                      <a:rPr lang="es-BO" sz="1600" i="1">
                        <a:latin typeface="Cambria Math" panose="02040503050406030204" pitchFamily="18" charset="0"/>
                      </a:rPr>
                      <m:t>𝑃</m:t>
                    </m:r>
                  </m:oMath>
                </a14:m>
                <a:r>
                  <a:rPr lang="es-BO" sz="1600" dirty="0">
                    <a:latin typeface="Arial" panose="020B0604020202020204" pitchFamily="34" charset="0"/>
                    <a:cs typeface="Arial" panose="020B0604020202020204" pitchFamily="34" charset="0"/>
                  </a:rPr>
                  <a:t> = Precio en el punto donde se quiere calcular la elasticidad</a:t>
                </a:r>
                <a:endParaRPr lang="en-US" sz="1600" dirty="0">
                  <a:latin typeface="Arial" panose="020B0604020202020204" pitchFamily="34" charset="0"/>
                  <a:cs typeface="Arial" panose="020B0604020202020204" pitchFamily="34" charset="0"/>
                </a:endParaRPr>
              </a:p>
              <a:p>
                <a:pPr marL="0" indent="0">
                  <a:buNone/>
                </a:pPr>
                <a14:m>
                  <m:oMath xmlns:m="http://schemas.openxmlformats.org/officeDocument/2006/math">
                    <m:r>
                      <a:rPr lang="es-BO" sz="1600" i="1">
                        <a:latin typeface="Cambria Math" panose="02040503050406030204" pitchFamily="18" charset="0"/>
                      </a:rPr>
                      <m:t>𝑄</m:t>
                    </m:r>
                  </m:oMath>
                </a14:m>
                <a:r>
                  <a:rPr lang="es-BO" sz="1600" dirty="0">
                    <a:latin typeface="Arial" panose="020B0604020202020204" pitchFamily="34" charset="0"/>
                    <a:cs typeface="Arial" panose="020B0604020202020204" pitchFamily="34" charset="0"/>
                  </a:rPr>
                  <a:t> = Cantidad demandada en el punto donde se quiere calcular la elasticidad</a:t>
                </a:r>
                <a:r>
                  <a:rPr lang="es-BO" sz="1400" dirty="0">
                    <a:latin typeface="Arial" panose="020B0604020202020204" pitchFamily="34" charset="0"/>
                    <a:cs typeface="Arial" panose="020B0604020202020204" pitchFamily="34" charset="0"/>
                  </a:rPr>
                  <a:t>.</a:t>
                </a:r>
                <a:endParaRPr lang="es-BO" sz="2200" dirty="0">
                  <a:latin typeface="Arial" panose="020B0604020202020204" pitchFamily="34" charset="0"/>
                  <a:cs typeface="Arial" panose="020B0604020202020204" pitchFamily="34" charset="0"/>
                </a:endParaRPr>
              </a:p>
              <a:p>
                <a:pPr marL="0" indent="0">
                  <a:buNone/>
                </a:pPr>
                <a:r>
                  <a:rPr lang="es-BO" sz="2200" dirty="0">
                    <a:latin typeface="Arial" panose="020B0604020202020204" pitchFamily="34" charset="0"/>
                    <a:cs typeface="Arial" panose="020B0604020202020204" pitchFamily="34" charset="0"/>
                  </a:rPr>
                  <a:t>La elasticidad punto de la demanda se aplica generalmente a funciones de demanda.</a:t>
                </a:r>
              </a:p>
              <a:p>
                <a:pPr marL="0" indent="0">
                  <a:buNone/>
                </a:pPr>
                <a:endParaRPr lang="es-BO" sz="2200" dirty="0">
                  <a:latin typeface="Arial" panose="020B0604020202020204" pitchFamily="34" charset="0"/>
                  <a:cs typeface="Arial" panose="020B0604020202020204" pitchFamily="34" charset="0"/>
                </a:endParaRPr>
              </a:p>
              <a:p>
                <a:pPr marL="0" indent="0">
                  <a:buNone/>
                </a:pPr>
                <a:r>
                  <a:rPr lang="es-BO" sz="2200" dirty="0">
                    <a:latin typeface="Arial" panose="020B0604020202020204" pitchFamily="34" charset="0"/>
                    <a:cs typeface="Arial" panose="020B0604020202020204" pitchFamily="34" charset="0"/>
                  </a:rPr>
                  <a:t> </a:t>
                </a: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pPr marL="0" indent="0">
                  <a:buNone/>
                </a:pPr>
                <a:r>
                  <a:rPr lang="es-BO" sz="2200" b="1" dirty="0">
                    <a:latin typeface="Arial" panose="020B0604020202020204" pitchFamily="34" charset="0"/>
                    <a:cs typeface="Arial" panose="020B0604020202020204" pitchFamily="34" charset="0"/>
                  </a:rPr>
                  <a:t> </a:t>
                </a:r>
                <a:endParaRPr lang="en-US" sz="2200" i="1"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05307" y="2017712"/>
                <a:ext cx="11334810" cy="4730817"/>
              </a:xfrm>
              <a:blipFill rotWithShape="0">
                <a:blip r:embed="rId2"/>
                <a:stretch>
                  <a:fillRect l="-699" t="-773" r="-645"/>
                </a:stretch>
              </a:blipFill>
            </p:spPr>
            <p:txBody>
              <a:bodyPr/>
              <a:lstStyle/>
              <a:p>
                <a:r>
                  <a:rPr lang="en-US">
                    <a:noFill/>
                  </a:rPr>
                  <a:t> </a:t>
                </a:r>
              </a:p>
            </p:txBody>
          </p:sp>
        </mc:Fallback>
      </mc:AlternateContent>
    </p:spTree>
    <p:extLst>
      <p:ext uri="{BB962C8B-B14F-4D97-AF65-F5344CB8AC3E}">
        <p14:creationId xmlns:p14="http://schemas.microsoft.com/office/powerpoint/2010/main" val="2729766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2400" dirty="0">
                <a:latin typeface="Algerian" panose="04020705040A02060702" pitchFamily="82" charset="0"/>
              </a:rPr>
              <a:t>La elasticidad sobre una curva de demanda lineal </a:t>
            </a:r>
            <a:endParaRPr lang="en-US" sz="2400" dirty="0">
              <a:latin typeface="Algerian" panose="04020705040A02060702" pitchFamily="82" charset="0"/>
            </a:endParaRPr>
          </a:p>
        </p:txBody>
      </p:sp>
      <p:sp>
        <p:nvSpPr>
          <p:cNvPr id="3" name="Marcador de contenido 2"/>
          <p:cNvSpPr>
            <a:spLocks noGrp="1"/>
          </p:cNvSpPr>
          <p:nvPr>
            <p:ph idx="1"/>
          </p:nvPr>
        </p:nvSpPr>
        <p:spPr>
          <a:xfrm>
            <a:off x="566670" y="2017713"/>
            <a:ext cx="11373447" cy="4460360"/>
          </a:xfrm>
        </p:spPr>
        <p:txBody>
          <a:bodyPr/>
          <a:lstStyle/>
          <a:p>
            <a:pPr marL="0" indent="0" algn="just">
              <a:buNone/>
            </a:pPr>
            <a:r>
              <a:rPr lang="es-BO" sz="2400" dirty="0">
                <a:latin typeface="Arial" panose="020B0604020202020204" pitchFamily="34" charset="0"/>
                <a:cs typeface="Arial" panose="020B0604020202020204" pitchFamily="34" charset="0"/>
              </a:rPr>
              <a:t>En el caso de las curvas de demandas lineales, la elasticidad va variando a lo largo de la recta de demanda, dependiendo de las combinaciones de precio y cantidad que se tenga. Sin embargo, para este análisis es muy importante comprender que elasticidad y pendiente son dos instrumentos microeconómicos distintos.</a:t>
            </a:r>
            <a:endParaRPr lang="es-BO" sz="2400" dirty="0"/>
          </a:p>
          <a:p>
            <a:pPr marL="0" indent="0" algn="just">
              <a:buNone/>
            </a:pPr>
            <a:r>
              <a:rPr lang="es-BO" sz="2400" dirty="0"/>
              <a:t>En el siguiente gráfico, se muestra que a lo largo</a:t>
            </a:r>
          </a:p>
          <a:p>
            <a:pPr marL="0" indent="0" algn="just">
              <a:buNone/>
            </a:pPr>
            <a:r>
              <a:rPr lang="es-BO" sz="2400" dirty="0"/>
              <a:t> de una curva de demanda lineal cuya pendiente </a:t>
            </a:r>
          </a:p>
          <a:p>
            <a:pPr marL="0" indent="0" algn="just">
              <a:buNone/>
            </a:pPr>
            <a:r>
              <a:rPr lang="es-BO" sz="2400" dirty="0"/>
              <a:t>es constante, sin embargo, la elasticidad varía </a:t>
            </a:r>
          </a:p>
          <a:p>
            <a:pPr marL="0" indent="0" algn="just">
              <a:buNone/>
            </a:pPr>
            <a:r>
              <a:rPr lang="es-BO" sz="2400" dirty="0"/>
              <a:t>en cada punto, tomando valores desde </a:t>
            </a:r>
          </a:p>
          <a:p>
            <a:pPr marL="0" indent="0" algn="just">
              <a:buNone/>
            </a:pPr>
            <a:r>
              <a:rPr lang="es-BO" sz="2400" dirty="0"/>
              <a:t>cero a infinito. </a:t>
            </a:r>
            <a:endParaRPr lang="en-US" sz="22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7735651" y="3541690"/>
            <a:ext cx="3752304" cy="2725391"/>
          </a:xfrm>
          <a:prstGeom prst="rect">
            <a:avLst/>
          </a:prstGeom>
        </p:spPr>
      </p:pic>
    </p:spTree>
    <p:extLst>
      <p:ext uri="{BB962C8B-B14F-4D97-AF65-F5344CB8AC3E}">
        <p14:creationId xmlns:p14="http://schemas.microsoft.com/office/powerpoint/2010/main" val="2024474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
            </a:r>
            <a:br>
              <a:rPr lang="es-BO" sz="2400" b="1" dirty="0">
                <a:latin typeface="Algerian" panose="04020705040A02060702" pitchFamily="82" charset="0"/>
              </a:rPr>
            </a:br>
            <a:r>
              <a:rPr lang="es-BO" sz="2400" b="1" dirty="0">
                <a:latin typeface="Algerian" panose="04020705040A02060702" pitchFamily="82" charset="0"/>
              </a:rPr>
              <a:t>Elasticidad precio de la demanda e ingreso total</a:t>
            </a:r>
            <a:r>
              <a:rPr lang="en-US" sz="2400" b="1" dirty="0"/>
              <a:t/>
            </a:r>
            <a:br>
              <a:rPr lang="en-US" sz="2400" b="1" dirty="0"/>
            </a:br>
            <a:endParaRPr lang="en-US" sz="2400"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18186" y="2017713"/>
                <a:ext cx="11321931" cy="4395966"/>
              </a:xfrm>
            </p:spPr>
            <p:txBody>
              <a:bodyPr/>
              <a:lstStyle/>
              <a:p>
                <a:pPr marL="0" indent="0" algn="just">
                  <a:buNone/>
                </a:pPr>
                <a:r>
                  <a:rPr lang="es-BO" sz="2400" dirty="0">
                    <a:latin typeface="Arial" panose="020B0604020202020204" pitchFamily="34" charset="0"/>
                    <a:cs typeface="Arial" panose="020B0604020202020204" pitchFamily="34" charset="0"/>
                  </a:rPr>
                  <a:t>El conocimiento de la elasticidad precio de la demanda es muy importante principalmente para las empresas, porque indica el efecto de un cambio de precio sobre el ingreso total,</a:t>
                </a:r>
              </a:p>
              <a:p>
                <a:pPr marL="0" indent="0" algn="just">
                  <a:buNone/>
                </a:pPr>
                <a:r>
                  <a:rPr lang="es-BO" sz="2400" dirty="0">
                    <a:latin typeface="Arial" panose="020B0604020202020204" pitchFamily="34" charset="0"/>
                    <a:cs typeface="Arial" panose="020B0604020202020204" pitchFamily="34" charset="0"/>
                  </a:rPr>
                  <a:t> El ingreso total </a:t>
                </a:r>
                <a14:m>
                  <m:oMath xmlns:m="http://schemas.openxmlformats.org/officeDocument/2006/math">
                    <m:r>
                      <a:rPr lang="es-BO" sz="2400" i="1">
                        <a:latin typeface="Cambria Math" panose="02040503050406030204" pitchFamily="18" charset="0"/>
                      </a:rPr>
                      <m:t>(</m:t>
                    </m:r>
                    <m:r>
                      <a:rPr lang="es-BO" sz="2400" i="1">
                        <a:latin typeface="Cambria Math" panose="02040503050406030204" pitchFamily="18" charset="0"/>
                      </a:rPr>
                      <m:t>𝐼𝑇</m:t>
                    </m:r>
                    <m:r>
                      <a:rPr lang="es-BO" sz="2400" i="1">
                        <a:latin typeface="Cambria Math" panose="02040503050406030204" pitchFamily="18" charset="0"/>
                      </a:rPr>
                      <m:t>)</m:t>
                    </m:r>
                  </m:oMath>
                </a14:m>
                <a:r>
                  <a:rPr lang="es-BO" sz="2400" dirty="0">
                    <a:latin typeface="Arial" panose="020B0604020202020204" pitchFamily="34" charset="0"/>
                    <a:cs typeface="Arial" panose="020B0604020202020204" pitchFamily="34" charset="0"/>
                  </a:rPr>
                  <a:t>, se define como el valor total que obtienen las empresas por las ventas realizadas de un bien o servicio, y se obtiene multiplicando el precio </a:t>
                </a:r>
                <a14:m>
                  <m:oMath xmlns:m="http://schemas.openxmlformats.org/officeDocument/2006/math">
                    <m:r>
                      <a:rPr lang="es-BO" sz="2400" i="1">
                        <a:latin typeface="Cambria Math" panose="02040503050406030204" pitchFamily="18" charset="0"/>
                      </a:rPr>
                      <m:t>(</m:t>
                    </m:r>
                    <m:r>
                      <a:rPr lang="es-BO" sz="2400" i="1">
                        <a:latin typeface="Cambria Math" panose="02040503050406030204" pitchFamily="18" charset="0"/>
                      </a:rPr>
                      <m:t>𝑃</m:t>
                    </m:r>
                    <m:r>
                      <a:rPr lang="es-BO" sz="2400" i="1">
                        <a:latin typeface="Cambria Math" panose="02040503050406030204" pitchFamily="18" charset="0"/>
                      </a:rPr>
                      <m:t>), </m:t>
                    </m:r>
                  </m:oMath>
                </a14:m>
                <a:r>
                  <a:rPr lang="es-BO" sz="2400" dirty="0">
                    <a:latin typeface="Arial" panose="020B0604020202020204" pitchFamily="34" charset="0"/>
                    <a:cs typeface="Arial" panose="020B0604020202020204" pitchFamily="34" charset="0"/>
                  </a:rPr>
                  <a:t>por la cantidad vendida</a:t>
                </a:r>
                <a14:m>
                  <m:oMath xmlns:m="http://schemas.openxmlformats.org/officeDocument/2006/math">
                    <m:r>
                      <a:rPr lang="es-BO" sz="2400" i="1">
                        <a:latin typeface="Cambria Math" panose="02040503050406030204" pitchFamily="18" charset="0"/>
                      </a:rPr>
                      <m:t> (</m:t>
                    </m:r>
                    <m:r>
                      <a:rPr lang="es-BO" sz="2400" i="1">
                        <a:latin typeface="Cambria Math" panose="02040503050406030204" pitchFamily="18" charset="0"/>
                      </a:rPr>
                      <m:t>𝑄</m:t>
                    </m:r>
                    <m:r>
                      <a:rPr lang="es-BO" sz="2400" i="1">
                        <a:latin typeface="Cambria Math" panose="02040503050406030204" pitchFamily="18" charset="0"/>
                      </a:rPr>
                      <m:t>)</m:t>
                    </m:r>
                  </m:oMath>
                </a14:m>
                <a:r>
                  <a:rPr lang="es-BO" sz="2400" dirty="0">
                    <a:latin typeface="Arial" panose="020B0604020202020204" pitchFamily="34" charset="0"/>
                    <a:cs typeface="Arial" panose="020B0604020202020204" pitchFamily="34" charset="0"/>
                  </a:rPr>
                  <a:t>. Algebraicamente se representa a través de la siguiente relación:</a:t>
                </a:r>
                <a:endParaRPr lang="en-US" sz="24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s-BO" sz="2400" i="1">
                          <a:latin typeface="Cambria Math" panose="02040503050406030204" pitchFamily="18" charset="0"/>
                        </a:rPr>
                        <m:t>𝐼𝑇</m:t>
                      </m:r>
                      <m:r>
                        <a:rPr lang="es-BO" sz="2400" i="1">
                          <a:latin typeface="Cambria Math" panose="02040503050406030204" pitchFamily="18" charset="0"/>
                        </a:rPr>
                        <m:t>=</m:t>
                      </m:r>
                      <m:r>
                        <a:rPr lang="es-BO" sz="2400" i="1">
                          <a:latin typeface="Cambria Math" panose="02040503050406030204" pitchFamily="18" charset="0"/>
                        </a:rPr>
                        <m:t>𝑃</m:t>
                      </m:r>
                      <m:r>
                        <a:rPr lang="es-BO" sz="2400" i="1">
                          <a:latin typeface="Cambria Math" panose="02040503050406030204" pitchFamily="18" charset="0"/>
                        </a:rPr>
                        <m:t>∗</m:t>
                      </m:r>
                      <m:r>
                        <a:rPr lang="es-BO" sz="2400" i="1">
                          <a:latin typeface="Cambria Math" panose="02040503050406030204" pitchFamily="18" charset="0"/>
                        </a:rPr>
                        <m:t>𝑄</m:t>
                      </m:r>
                    </m:oMath>
                  </m:oMathPara>
                </a14:m>
                <a:endParaRPr lang="es-MX" sz="2400" dirty="0">
                  <a:latin typeface="Arial" panose="020B0604020202020204" pitchFamily="34" charset="0"/>
                </a:endParaRPr>
              </a:p>
              <a:p>
                <a:pPr marL="0" indent="0" algn="just">
                  <a:buNone/>
                </a:pPr>
                <a:endParaRPr lang="es-BO" sz="2400" dirty="0">
                  <a:latin typeface="Arial" panose="020B0604020202020204" pitchFamily="34" charset="0"/>
                  <a:cs typeface="Arial" panose="020B0604020202020204" pitchFamily="34" charset="0"/>
                </a:endParaRPr>
              </a:p>
              <a:p>
                <a:pPr marL="0" indent="0" algn="just">
                  <a:buNone/>
                </a:pPr>
                <a:r>
                  <a:rPr lang="es-BO" sz="2400" dirty="0">
                    <a:latin typeface="Arial" panose="020B0604020202020204" pitchFamily="34" charset="0"/>
                    <a:cs typeface="Arial" panose="020B0604020202020204" pitchFamily="34" charset="0"/>
                  </a:rPr>
                  <a:t>Por lo tanto, de acuerdo a esta última relación el cambio del ingreso total de una empresa dependerá de la elasticidad precio de la demanda.</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18186" y="2017713"/>
                <a:ext cx="11321931" cy="4395966"/>
              </a:xfrm>
              <a:blipFill rotWithShape="0">
                <a:blip r:embed="rId2"/>
                <a:stretch>
                  <a:fillRect l="-807" t="-971" r="-807" b="-1942"/>
                </a:stretch>
              </a:blipFill>
            </p:spPr>
            <p:txBody>
              <a:bodyPr/>
              <a:lstStyle/>
              <a:p>
                <a:r>
                  <a:rPr lang="en-US">
                    <a:noFill/>
                  </a:rPr>
                  <a:t> </a:t>
                </a:r>
              </a:p>
            </p:txBody>
          </p:sp>
        </mc:Fallback>
      </mc:AlternateContent>
      <p:pic>
        <p:nvPicPr>
          <p:cNvPr id="4" name="Imagen 3"/>
          <p:cNvPicPr>
            <a:picLocks noChangeAspect="1"/>
          </p:cNvPicPr>
          <p:nvPr/>
        </p:nvPicPr>
        <p:blipFill>
          <a:blip r:embed="rId3"/>
          <a:stretch>
            <a:fillRect/>
          </a:stretch>
        </p:blipFill>
        <p:spPr>
          <a:xfrm>
            <a:off x="9813701" y="426519"/>
            <a:ext cx="2126416" cy="1591194"/>
          </a:xfrm>
          <a:prstGeom prst="rect">
            <a:avLst/>
          </a:prstGeom>
        </p:spPr>
      </p:pic>
    </p:spTree>
    <p:extLst>
      <p:ext uri="{BB962C8B-B14F-4D97-AF65-F5344CB8AC3E}">
        <p14:creationId xmlns:p14="http://schemas.microsoft.com/office/powerpoint/2010/main" val="49148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2400" b="1" i="1" dirty="0">
                <a:latin typeface="Algerian" panose="04020705040A02060702" pitchFamily="82" charset="0"/>
              </a:rPr>
              <a:t>Variación de ingresos totales y la elasticidad</a:t>
            </a:r>
            <a:r>
              <a:rPr lang="en-US" sz="2400" b="1" dirty="0"/>
              <a:t/>
            </a:r>
            <a:br>
              <a:rPr lang="en-US" sz="2400" b="1" dirty="0"/>
            </a:br>
            <a:endParaRPr lang="en-US" sz="2400" dirty="0"/>
          </a:p>
        </p:txBody>
      </p:sp>
      <p:sp>
        <p:nvSpPr>
          <p:cNvPr id="3" name="Marcador de contenido 2"/>
          <p:cNvSpPr>
            <a:spLocks noGrp="1"/>
          </p:cNvSpPr>
          <p:nvPr>
            <p:ph idx="1"/>
          </p:nvPr>
        </p:nvSpPr>
        <p:spPr>
          <a:xfrm>
            <a:off x="695459" y="2017712"/>
            <a:ext cx="11244658" cy="4614907"/>
          </a:xfrm>
        </p:spPr>
        <p:txBody>
          <a:bodyPr/>
          <a:lstStyle/>
          <a:p>
            <a:pPr marL="0" indent="0">
              <a:buNone/>
            </a:pPr>
            <a:r>
              <a:rPr lang="es-MX" sz="1800" dirty="0">
                <a:latin typeface="Arial" panose="020B0604020202020204" pitchFamily="34" charset="0"/>
                <a:cs typeface="Arial" panose="020B0604020202020204" pitchFamily="34" charset="0"/>
              </a:rPr>
              <a:t>a) Demanda elástica</a:t>
            </a:r>
          </a:p>
          <a:p>
            <a:pPr marL="0" indent="0">
              <a:buNone/>
            </a:pPr>
            <a:r>
              <a:rPr lang="es-MX" sz="1800" dirty="0">
                <a:latin typeface="Arial" panose="020B0604020202020204" pitchFamily="34" charset="0"/>
                <a:cs typeface="Arial" panose="020B0604020202020204" pitchFamily="34" charset="0"/>
              </a:rPr>
              <a:t>b) Demanda unitariamente elástica</a:t>
            </a:r>
          </a:p>
          <a:p>
            <a:pPr marL="0" indent="0">
              <a:buNone/>
            </a:pPr>
            <a:r>
              <a:rPr lang="es-MX" sz="1800" dirty="0">
                <a:latin typeface="Arial" panose="020B0604020202020204" pitchFamily="34" charset="0"/>
                <a:cs typeface="Arial" panose="020B0604020202020204" pitchFamily="34" charset="0"/>
              </a:rPr>
              <a:t>c) Demanda inelástica</a:t>
            </a:r>
          </a:p>
          <a:p>
            <a:pPr marL="0" indent="0">
              <a:buNone/>
            </a:pPr>
            <a:endParaRPr lang="en-US" sz="2000" b="1" dirty="0">
              <a:latin typeface="Arial" panose="020B0604020202020204" pitchFamily="34" charset="0"/>
              <a:cs typeface="Arial" panose="020B0604020202020204" pitchFamily="34" charset="0"/>
            </a:endParaRPr>
          </a:p>
        </p:txBody>
      </p:sp>
      <p:pic>
        <p:nvPicPr>
          <p:cNvPr id="10" name="Imagen 9"/>
          <p:cNvPicPr>
            <a:picLocks noChangeAspect="1"/>
          </p:cNvPicPr>
          <p:nvPr/>
        </p:nvPicPr>
        <p:blipFill>
          <a:blip r:embed="rId2"/>
          <a:stretch>
            <a:fillRect/>
          </a:stretch>
        </p:blipFill>
        <p:spPr>
          <a:xfrm>
            <a:off x="824249" y="3307734"/>
            <a:ext cx="7972022" cy="3412901"/>
          </a:xfrm>
          <a:prstGeom prst="rect">
            <a:avLst/>
          </a:prstGeom>
        </p:spPr>
      </p:pic>
      <p:pic>
        <p:nvPicPr>
          <p:cNvPr id="11" name="Imagen 10"/>
          <p:cNvPicPr>
            <a:picLocks noChangeAspect="1"/>
          </p:cNvPicPr>
          <p:nvPr/>
        </p:nvPicPr>
        <p:blipFill>
          <a:blip r:embed="rId3"/>
          <a:stretch>
            <a:fillRect/>
          </a:stretch>
        </p:blipFill>
        <p:spPr>
          <a:xfrm>
            <a:off x="8268237" y="1929696"/>
            <a:ext cx="3671880" cy="3492310"/>
          </a:xfrm>
          <a:prstGeom prst="rect">
            <a:avLst/>
          </a:prstGeom>
        </p:spPr>
      </p:pic>
    </p:spTree>
    <p:extLst>
      <p:ext uri="{BB962C8B-B14F-4D97-AF65-F5344CB8AC3E}">
        <p14:creationId xmlns:p14="http://schemas.microsoft.com/office/powerpoint/2010/main" val="289684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2400" b="1" i="1" dirty="0">
                <a:latin typeface="Algerian" panose="04020705040A02060702" pitchFamily="82" charset="0"/>
              </a:rPr>
              <a:t>Relación entre la elasticidad de la demanda y el ingreso total</a:t>
            </a:r>
            <a:endParaRPr lang="en-US" sz="2400" dirty="0">
              <a:latin typeface="Algerian" panose="04020705040A02060702" pitchFamily="82" charset="0"/>
            </a:endParaRPr>
          </a:p>
        </p:txBody>
      </p:sp>
      <p:sp>
        <p:nvSpPr>
          <p:cNvPr id="3" name="Marcador de contenido 2"/>
          <p:cNvSpPr>
            <a:spLocks noGrp="1"/>
          </p:cNvSpPr>
          <p:nvPr>
            <p:ph idx="1"/>
          </p:nvPr>
        </p:nvSpPr>
        <p:spPr>
          <a:xfrm>
            <a:off x="734096" y="2017712"/>
            <a:ext cx="11206021" cy="4743695"/>
          </a:xfrm>
        </p:spPr>
        <p:txBody>
          <a:bodyPr/>
          <a:lstStyle/>
          <a:p>
            <a:pPr marL="0" indent="0" algn="just">
              <a:buNone/>
            </a:pPr>
            <a:r>
              <a:rPr lang="es-BO" sz="2200" dirty="0">
                <a:latin typeface="Arial" panose="020B0604020202020204" pitchFamily="34" charset="0"/>
                <a:cs typeface="Arial" panose="020B0604020202020204" pitchFamily="34" charset="0"/>
              </a:rPr>
              <a:t>Otra forma de representar la relación que existe entre la elasticidad precio de la demanda y los ingresos totales (IT), para el caso de una función de demanda lineal que corta a los ejes de los precios y cantidades, se muestra en el gráfico.</a:t>
            </a:r>
            <a:endParaRPr lang="en-US" sz="2200" dirty="0">
              <a:latin typeface="Arial" panose="020B0604020202020204" pitchFamily="34" charset="0"/>
              <a:cs typeface="Arial" panose="020B0604020202020204" pitchFamily="34" charset="0"/>
            </a:endParaRPr>
          </a:p>
          <a:p>
            <a:pPr marL="0" indent="0">
              <a:buNone/>
            </a:pPr>
            <a:endParaRPr lang="en-US" dirty="0"/>
          </a:p>
        </p:txBody>
      </p:sp>
      <p:pic>
        <p:nvPicPr>
          <p:cNvPr id="4" name="Imagen 3"/>
          <p:cNvPicPr>
            <a:picLocks noChangeAspect="1"/>
          </p:cNvPicPr>
          <p:nvPr/>
        </p:nvPicPr>
        <p:blipFill>
          <a:blip r:embed="rId2"/>
          <a:stretch>
            <a:fillRect/>
          </a:stretch>
        </p:blipFill>
        <p:spPr>
          <a:xfrm>
            <a:off x="3126177" y="3416660"/>
            <a:ext cx="7482625" cy="3194302"/>
          </a:xfrm>
          <a:prstGeom prst="rect">
            <a:avLst/>
          </a:prstGeom>
        </p:spPr>
      </p:pic>
      <p:sp>
        <p:nvSpPr>
          <p:cNvPr id="5" name="Pergamino horizontal 4"/>
          <p:cNvSpPr/>
          <p:nvPr/>
        </p:nvSpPr>
        <p:spPr bwMode="auto">
          <a:xfrm>
            <a:off x="6729943" y="3051952"/>
            <a:ext cx="2632998" cy="1082166"/>
          </a:xfrm>
          <a:prstGeom prst="horizontalScroll">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Si el </a:t>
            </a:r>
            <a:r>
              <a:rPr kumimoji="0" lang="es-MX"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Px</a:t>
            </a:r>
            <a:r>
              <a:rPr kumimoji="0" lang="es-MX"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entonce</a:t>
            </a:r>
            <a:r>
              <a:rPr lang="es-MX" sz="1400" dirty="0">
                <a:latin typeface="Arial" panose="020B0604020202020204" pitchFamily="34" charset="0"/>
                <a:cs typeface="Arial" panose="020B0604020202020204" pitchFamily="34" charset="0"/>
              </a:rPr>
              <a:t>s el   IT</a:t>
            </a:r>
          </a:p>
          <a:p>
            <a:pPr fontAlgn="base">
              <a:spcBef>
                <a:spcPct val="0"/>
              </a:spcBef>
              <a:spcAft>
                <a:spcPct val="0"/>
              </a:spcAft>
            </a:pPr>
            <a:endParaRPr lang="es-MX" sz="1400" dirty="0">
              <a:latin typeface="Arial" panose="020B0604020202020204" pitchFamily="34" charset="0"/>
              <a:cs typeface="Arial" panose="020B0604020202020204" pitchFamily="34" charset="0"/>
            </a:endParaRPr>
          </a:p>
          <a:p>
            <a:pPr fontAlgn="base">
              <a:spcBef>
                <a:spcPct val="0"/>
              </a:spcBef>
              <a:spcAft>
                <a:spcPct val="0"/>
              </a:spcAft>
            </a:pPr>
            <a:r>
              <a:rPr lang="es-MX" sz="1400" dirty="0">
                <a:latin typeface="Arial" panose="020B0604020202020204" pitchFamily="34" charset="0"/>
                <a:cs typeface="Arial" panose="020B0604020202020204" pitchFamily="34" charset="0"/>
              </a:rPr>
              <a:t>Si el </a:t>
            </a:r>
            <a:r>
              <a:rPr lang="es-MX" sz="1400" dirty="0" err="1">
                <a:latin typeface="Arial" panose="020B0604020202020204" pitchFamily="34" charset="0"/>
                <a:cs typeface="Arial" panose="020B0604020202020204" pitchFamily="34" charset="0"/>
              </a:rPr>
              <a:t>Px</a:t>
            </a:r>
            <a:r>
              <a:rPr lang="es-MX" sz="1400" dirty="0">
                <a:latin typeface="Arial" panose="020B0604020202020204" pitchFamily="34" charset="0"/>
                <a:cs typeface="Arial" panose="020B0604020202020204" pitchFamily="34" charset="0"/>
              </a:rPr>
              <a:t>  entonces el   IT</a:t>
            </a:r>
          </a:p>
          <a:p>
            <a:pPr marL="0" marR="0" indent="0" algn="l" defTabSz="914400" rtl="0" eaLnBrk="1" fontAlgn="base" latinLnBrk="0" hangingPunct="1">
              <a:lnSpc>
                <a:spcPct val="100000"/>
              </a:lnSpc>
              <a:spcBef>
                <a:spcPct val="0"/>
              </a:spcBef>
              <a:spcAft>
                <a:spcPct val="0"/>
              </a:spcAft>
              <a:buClrTx/>
              <a:buSzTx/>
              <a:buFontTx/>
              <a:buNone/>
              <a:tabLst/>
            </a:pPr>
            <a:endParaRPr lang="es-MX" sz="1400" dirty="0">
              <a:latin typeface="Arial" panose="020B0604020202020204" pitchFamily="34" charset="0"/>
              <a:cs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Pergamino horizontal 7"/>
          <p:cNvSpPr/>
          <p:nvPr/>
        </p:nvSpPr>
        <p:spPr bwMode="auto">
          <a:xfrm>
            <a:off x="9292303" y="3863321"/>
            <a:ext cx="2632998" cy="1150489"/>
          </a:xfrm>
          <a:prstGeom prst="horizontalScroll">
            <a:avLst/>
          </a:prstGeom>
          <a:solidFill>
            <a:srgbClr val="92D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Si el </a:t>
            </a:r>
            <a:r>
              <a:rPr kumimoji="0" lang="es-MX"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Px</a:t>
            </a:r>
            <a:r>
              <a:rPr kumimoji="0" lang="es-MX"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entonce</a:t>
            </a:r>
            <a:r>
              <a:rPr lang="es-MX" sz="1400" dirty="0">
                <a:latin typeface="Arial" panose="020B0604020202020204" pitchFamily="34" charset="0"/>
                <a:cs typeface="Arial" panose="020B0604020202020204" pitchFamily="34" charset="0"/>
              </a:rPr>
              <a:t>s el   IT</a:t>
            </a:r>
          </a:p>
          <a:p>
            <a:pPr fontAlgn="base">
              <a:spcBef>
                <a:spcPct val="0"/>
              </a:spcBef>
              <a:spcAft>
                <a:spcPct val="0"/>
              </a:spcAft>
            </a:pPr>
            <a:endParaRPr lang="es-MX" sz="1400" dirty="0">
              <a:latin typeface="Arial" panose="020B0604020202020204" pitchFamily="34" charset="0"/>
              <a:cs typeface="Arial" panose="020B0604020202020204" pitchFamily="34" charset="0"/>
            </a:endParaRPr>
          </a:p>
          <a:p>
            <a:pPr fontAlgn="base">
              <a:spcBef>
                <a:spcPct val="0"/>
              </a:spcBef>
              <a:spcAft>
                <a:spcPct val="0"/>
              </a:spcAft>
            </a:pPr>
            <a:r>
              <a:rPr lang="es-MX" sz="1400" dirty="0">
                <a:latin typeface="Arial" panose="020B0604020202020204" pitchFamily="34" charset="0"/>
                <a:cs typeface="Arial" panose="020B0604020202020204" pitchFamily="34" charset="0"/>
              </a:rPr>
              <a:t>Si el </a:t>
            </a:r>
            <a:r>
              <a:rPr lang="es-MX" sz="1400" dirty="0" err="1">
                <a:latin typeface="Arial" panose="020B0604020202020204" pitchFamily="34" charset="0"/>
                <a:cs typeface="Arial" panose="020B0604020202020204" pitchFamily="34" charset="0"/>
              </a:rPr>
              <a:t>Px</a:t>
            </a:r>
            <a:r>
              <a:rPr lang="es-MX" sz="1400" dirty="0">
                <a:latin typeface="Arial" panose="020B0604020202020204" pitchFamily="34" charset="0"/>
                <a:cs typeface="Arial" panose="020B0604020202020204" pitchFamily="34" charset="0"/>
              </a:rPr>
              <a:t>   entonces el   IT</a:t>
            </a:r>
          </a:p>
          <a:p>
            <a:pPr marL="0" marR="0" indent="0" algn="l" defTabSz="914400" rtl="0" eaLnBrk="1" fontAlgn="base" latinLnBrk="0" hangingPunct="1">
              <a:lnSpc>
                <a:spcPct val="100000"/>
              </a:lnSpc>
              <a:spcBef>
                <a:spcPct val="0"/>
              </a:spcBef>
              <a:spcAft>
                <a:spcPct val="0"/>
              </a:spcAft>
              <a:buClrTx/>
              <a:buSzTx/>
              <a:buFontTx/>
              <a:buNone/>
              <a:tabLst/>
            </a:pPr>
            <a:endParaRPr lang="es-MX" sz="1400" dirty="0">
              <a:latin typeface="Arial" panose="020B0604020202020204" pitchFamily="34" charset="0"/>
              <a:cs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s-MX"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0" name="Conector recto de flecha 9"/>
          <p:cNvCxnSpPr/>
          <p:nvPr/>
        </p:nvCxnSpPr>
        <p:spPr bwMode="auto">
          <a:xfrm flipH="1" flipV="1">
            <a:off x="7585657" y="3155327"/>
            <a:ext cx="12878"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1" name="Conector recto de flecha 20"/>
          <p:cNvCxnSpPr/>
          <p:nvPr/>
        </p:nvCxnSpPr>
        <p:spPr bwMode="auto">
          <a:xfrm>
            <a:off x="8963696" y="3155327"/>
            <a:ext cx="12879"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1" name="Conector recto de flecha 30"/>
          <p:cNvCxnSpPr/>
          <p:nvPr/>
        </p:nvCxnSpPr>
        <p:spPr bwMode="auto">
          <a:xfrm>
            <a:off x="7598535" y="3541523"/>
            <a:ext cx="12879"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2" name="Conector recto de flecha 31"/>
          <p:cNvCxnSpPr/>
          <p:nvPr/>
        </p:nvCxnSpPr>
        <p:spPr bwMode="auto">
          <a:xfrm flipH="1" flipV="1">
            <a:off x="8906443" y="3515761"/>
            <a:ext cx="12878"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3" name="Conector recto de flecha 32"/>
          <p:cNvCxnSpPr/>
          <p:nvPr/>
        </p:nvCxnSpPr>
        <p:spPr bwMode="auto">
          <a:xfrm flipH="1" flipV="1">
            <a:off x="10200069" y="3985927"/>
            <a:ext cx="12878"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4" name="Conector recto de flecha 33"/>
          <p:cNvCxnSpPr/>
          <p:nvPr/>
        </p:nvCxnSpPr>
        <p:spPr bwMode="auto">
          <a:xfrm flipH="1" flipV="1">
            <a:off x="11516569" y="3979571"/>
            <a:ext cx="12878"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5" name="Conector recto de flecha 34"/>
          <p:cNvCxnSpPr/>
          <p:nvPr/>
        </p:nvCxnSpPr>
        <p:spPr bwMode="auto">
          <a:xfrm>
            <a:off x="10200068" y="4499295"/>
            <a:ext cx="12879"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6" name="Conector recto de flecha 35"/>
          <p:cNvCxnSpPr/>
          <p:nvPr/>
        </p:nvCxnSpPr>
        <p:spPr bwMode="auto">
          <a:xfrm>
            <a:off x="11516567" y="4496690"/>
            <a:ext cx="12879" cy="3217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Tree>
    <p:extLst>
      <p:ext uri="{BB962C8B-B14F-4D97-AF65-F5344CB8AC3E}">
        <p14:creationId xmlns:p14="http://schemas.microsoft.com/office/powerpoint/2010/main" val="3087426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2"/>
            <a:r>
              <a:rPr lang="es-ES" sz="2400" b="1" dirty="0">
                <a:latin typeface="Algerian" panose="04020705040A02060702" pitchFamily="82" charset="0"/>
              </a:rPr>
              <a:t>Elasticidad cruzada de la demanda</a:t>
            </a: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66700" y="2017713"/>
                <a:ext cx="11673418" cy="4576270"/>
              </a:xfrm>
            </p:spPr>
            <p:txBody>
              <a:bodyPr/>
              <a:lstStyle/>
              <a:p>
                <a:pPr marL="0" indent="0" algn="just">
                  <a:buNone/>
                </a:pPr>
                <a:r>
                  <a:rPr lang="es-BO" sz="2800" dirty="0">
                    <a:latin typeface="Arial" panose="020B0604020202020204" pitchFamily="34" charset="0"/>
                    <a:cs typeface="Arial" panose="020B0604020202020204" pitchFamily="34" charset="0"/>
                  </a:rPr>
                  <a:t>La elasticidad cruzada de la demanda (</a:t>
                </a:r>
                <a14:m>
                  <m:oMath xmlns:m="http://schemas.openxmlformats.org/officeDocument/2006/math">
                    <m:r>
                      <a:rPr lang="es-BO" sz="2800" i="1">
                        <a:latin typeface="Cambria Math" panose="02040503050406030204" pitchFamily="18" charset="0"/>
                      </a:rPr>
                      <m:t>𝑒</m:t>
                    </m:r>
                    <m:r>
                      <a:rPr lang="es-BO" sz="2800" i="1" baseline="-25000">
                        <a:latin typeface="Cambria Math" panose="02040503050406030204" pitchFamily="18" charset="0"/>
                      </a:rPr>
                      <m:t>𝑥𝑦</m:t>
                    </m:r>
                  </m:oMath>
                </a14:m>
                <a:r>
                  <a:rPr lang="es-BO" sz="2800" dirty="0">
                    <a:latin typeface="Arial" panose="020B0604020202020204" pitchFamily="34" charset="0"/>
                    <a:cs typeface="Arial" panose="020B0604020202020204" pitchFamily="34" charset="0"/>
                  </a:rPr>
                  <a:t>),  es una herramienta utilizada principalmente por las empresas que producen una línea de bienes que están estrechamente relacionados (bienes sustitutos y bienes complementarios).</a:t>
                </a:r>
              </a:p>
              <a:p>
                <a:pPr marL="0" indent="0" algn="just">
                  <a:buNone/>
                </a:pPr>
                <a:r>
                  <a:rPr lang="es-US" sz="2600" dirty="0">
                    <a:latin typeface="Arial" panose="020B0604020202020204" pitchFamily="34" charset="0"/>
                    <a:cs typeface="Arial" panose="020B0604020202020204" pitchFamily="34" charset="0"/>
                  </a:rPr>
                  <a:t>La elasticidad cruzada, permite a las empresas </a:t>
                </a:r>
              </a:p>
              <a:p>
                <a:pPr marL="0" indent="0" algn="just">
                  <a:buNone/>
                </a:pPr>
                <a:r>
                  <a:rPr lang="es-US" sz="2600" dirty="0">
                    <a:latin typeface="Arial" panose="020B0604020202020204" pitchFamily="34" charset="0"/>
                    <a:cs typeface="Arial" panose="020B0604020202020204" pitchFamily="34" charset="0"/>
                  </a:rPr>
                  <a:t>a </a:t>
                </a:r>
                <a:r>
                  <a:rPr lang="es-US" sz="2600" b="1" u="sng" dirty="0">
                    <a:latin typeface="Arial" panose="020B0604020202020204" pitchFamily="34" charset="0"/>
                    <a:cs typeface="Arial" panose="020B0604020202020204" pitchFamily="34" charset="0"/>
                  </a:rPr>
                  <a:t>fijar el precio de sus productos o servicios de </a:t>
                </a:r>
              </a:p>
              <a:p>
                <a:pPr marL="0" indent="0" algn="just">
                  <a:buNone/>
                </a:pPr>
                <a:r>
                  <a:rPr lang="es-US" sz="2600" b="1" u="sng" dirty="0">
                    <a:latin typeface="Arial" panose="020B0604020202020204" pitchFamily="34" charset="0"/>
                    <a:cs typeface="Arial" panose="020B0604020202020204" pitchFamily="34" charset="0"/>
                  </a:rPr>
                  <a:t>manera competitiva</a:t>
                </a:r>
                <a:r>
                  <a:rPr lang="es-US" sz="2600" dirty="0">
                    <a:latin typeface="Arial" panose="020B0604020202020204" pitchFamily="34" charset="0"/>
                    <a:cs typeface="Arial" panose="020B0604020202020204" pitchFamily="34" charset="0"/>
                  </a:rPr>
                  <a:t>, planificar los riesgos y mapear </a:t>
                </a:r>
              </a:p>
              <a:p>
                <a:pPr marL="0" indent="0" algn="just">
                  <a:buNone/>
                </a:pPr>
                <a:r>
                  <a:rPr lang="es-US" sz="2600" dirty="0">
                    <a:latin typeface="Arial" panose="020B0604020202020204" pitchFamily="34" charset="0"/>
                    <a:cs typeface="Arial" panose="020B0604020202020204" pitchFamily="34" charset="0"/>
                  </a:rPr>
                  <a:t>su mercado, es decir, </a:t>
                </a:r>
                <a:r>
                  <a:rPr lang="es-US" sz="2600" b="1" u="sng" dirty="0">
                    <a:latin typeface="Arial" panose="020B0604020202020204" pitchFamily="34" charset="0"/>
                    <a:cs typeface="Arial" panose="020B0604020202020204" pitchFamily="34" charset="0"/>
                  </a:rPr>
                  <a:t>ayuda a generar estrategias </a:t>
                </a:r>
              </a:p>
              <a:p>
                <a:pPr marL="0" indent="0" algn="just">
                  <a:buNone/>
                </a:pPr>
                <a:r>
                  <a:rPr lang="es-US" sz="2600" b="1" u="sng" dirty="0">
                    <a:latin typeface="Arial" panose="020B0604020202020204" pitchFamily="34" charset="0"/>
                    <a:cs typeface="Arial" panose="020B0604020202020204" pitchFamily="34" charset="0"/>
                  </a:rPr>
                  <a:t>de precios.</a:t>
                </a:r>
              </a:p>
              <a:p>
                <a:pPr marL="0" indent="0" algn="just">
                  <a:buNone/>
                </a:pPr>
                <a:endParaRPr lang="en-US" sz="2400" dirty="0">
                  <a:latin typeface="Arial" panose="020B0604020202020204" pitchFamily="34" charset="0"/>
                  <a:cs typeface="Arial" panose="020B060402020202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66700" y="2017713"/>
                <a:ext cx="11673418" cy="4576270"/>
              </a:xfrm>
              <a:blipFill>
                <a:blip r:embed="rId2"/>
                <a:stretch>
                  <a:fillRect l="-1097" t="-1465" r="-1044"/>
                </a:stretch>
              </a:blipFill>
            </p:spPr>
            <p:txBody>
              <a:bodyPr/>
              <a:lstStyle/>
              <a:p>
                <a:r>
                  <a:rPr lang="es-US">
                    <a:noFill/>
                  </a:rPr>
                  <a:t> </a:t>
                </a:r>
              </a:p>
            </p:txBody>
          </p:sp>
        </mc:Fallback>
      </mc:AlternateContent>
      <p:pic>
        <p:nvPicPr>
          <p:cNvPr id="5" name="Imagen 4"/>
          <p:cNvPicPr>
            <a:picLocks noChangeAspect="1"/>
          </p:cNvPicPr>
          <p:nvPr/>
        </p:nvPicPr>
        <p:blipFill>
          <a:blip r:embed="rId3"/>
          <a:stretch>
            <a:fillRect/>
          </a:stretch>
        </p:blipFill>
        <p:spPr>
          <a:xfrm>
            <a:off x="8123583" y="3538329"/>
            <a:ext cx="3801718" cy="3207028"/>
          </a:xfrm>
          <a:prstGeom prst="rect">
            <a:avLst/>
          </a:prstGeom>
        </p:spPr>
      </p:pic>
    </p:spTree>
    <p:extLst>
      <p:ext uri="{BB962C8B-B14F-4D97-AF65-F5344CB8AC3E}">
        <p14:creationId xmlns:p14="http://schemas.microsoft.com/office/powerpoint/2010/main" val="1516647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115081C-B3DE-F4DA-E5B9-BA393DAB1E16}"/>
                  </a:ext>
                </a:extLst>
              </p:cNvPr>
              <p:cNvSpPr>
                <a:spLocks noGrp="1"/>
              </p:cNvSpPr>
              <p:nvPr>
                <p:ph idx="1"/>
              </p:nvPr>
            </p:nvSpPr>
            <p:spPr>
              <a:xfrm>
                <a:off x="609601" y="2017712"/>
                <a:ext cx="11158330" cy="4555365"/>
              </a:xfrm>
            </p:spPr>
            <p:txBody>
              <a:bodyPr/>
              <a:lstStyle/>
              <a:p>
                <a:pPr marL="0" indent="0" algn="just">
                  <a:buNone/>
                </a:pPr>
                <a:r>
                  <a:rPr lang="es-BO" sz="2800" dirty="0">
                    <a:latin typeface="Arial" panose="020B0604020202020204" pitchFamily="34" charset="0"/>
                    <a:cs typeface="Arial" panose="020B0604020202020204" pitchFamily="34" charset="0"/>
                  </a:rPr>
                  <a:t>La elasticidad cruzada</a:t>
                </a:r>
                <a14:m>
                  <m:oMath xmlns:m="http://schemas.openxmlformats.org/officeDocument/2006/math">
                    <m:r>
                      <a:rPr lang="es-MX" sz="2800" b="0" i="1" baseline="-25000" smtClean="0">
                        <a:latin typeface="Cambria Math" panose="02040503050406030204" pitchFamily="18" charset="0"/>
                      </a:rPr>
                      <m:t>)</m:t>
                    </m:r>
                  </m:oMath>
                </a14:m>
                <a:r>
                  <a:rPr lang="es-BO" sz="2800" dirty="0">
                    <a:latin typeface="Arial" panose="020B0604020202020204" pitchFamily="34" charset="0"/>
                    <a:cs typeface="Arial" panose="020B0604020202020204" pitchFamily="34" charset="0"/>
                  </a:rPr>
                  <a:t>, se define como el cociente entre la variación porcentual de la cantidad demandada del bien </a:t>
                </a:r>
                <a14:m>
                  <m:oMath xmlns:m="http://schemas.openxmlformats.org/officeDocument/2006/math">
                    <m:r>
                      <a:rPr lang="es-BO" sz="2800" i="1">
                        <a:latin typeface="Cambria Math" panose="02040503050406030204" pitchFamily="18" charset="0"/>
                      </a:rPr>
                      <m:t>(</m:t>
                    </m:r>
                    <m:r>
                      <a:rPr lang="es-BO" sz="2800" i="1">
                        <a:latin typeface="Cambria Math" panose="02040503050406030204" pitchFamily="18" charset="0"/>
                      </a:rPr>
                      <m:t>𝑋</m:t>
                    </m:r>
                    <m:r>
                      <a:rPr lang="es-BO" sz="2800" i="1">
                        <a:latin typeface="Cambria Math" panose="02040503050406030204" pitchFamily="18" charset="0"/>
                      </a:rPr>
                      <m:t>) </m:t>
                    </m:r>
                  </m:oMath>
                </a14:m>
                <a:r>
                  <a:rPr lang="es-BO" sz="2800" dirty="0">
                    <a:latin typeface="Arial" panose="020B0604020202020204" pitchFamily="34" charset="0"/>
                    <a:cs typeface="Arial" panose="020B0604020202020204" pitchFamily="34" charset="0"/>
                  </a:rPr>
                  <a:t>y la variación porcentual en el precio del bien relacionado </a:t>
                </a:r>
                <a14:m>
                  <m:oMath xmlns:m="http://schemas.openxmlformats.org/officeDocument/2006/math">
                    <m:r>
                      <a:rPr lang="es-BO" sz="2800" i="1">
                        <a:latin typeface="Cambria Math" panose="02040503050406030204" pitchFamily="18" charset="0"/>
                      </a:rPr>
                      <m:t>(</m:t>
                    </m:r>
                    <m:r>
                      <a:rPr lang="es-BO" sz="2800" i="1">
                        <a:latin typeface="Cambria Math" panose="02040503050406030204" pitchFamily="18" charset="0"/>
                      </a:rPr>
                      <m:t>𝑌</m:t>
                    </m:r>
                    <m:r>
                      <a:rPr lang="es-BO" sz="2800" i="1">
                        <a:latin typeface="Cambria Math" panose="02040503050406030204" pitchFamily="18" charset="0"/>
                      </a:rPr>
                      <m:t>)</m:t>
                    </m:r>
                  </m:oMath>
                </a14:m>
                <a:r>
                  <a:rPr lang="es-BO" sz="2800" dirty="0">
                    <a:latin typeface="Arial" panose="020B0604020202020204" pitchFamily="34" charset="0"/>
                    <a:cs typeface="Arial" panose="020B0604020202020204" pitchFamily="34" charset="0"/>
                  </a:rPr>
                  <a:t>, y se puede representar de la siguiente </a:t>
                </a:r>
              </a:p>
              <a:p>
                <a:pPr marL="0" indent="0" algn="just">
                  <a:buNone/>
                </a:pPr>
                <a:r>
                  <a:rPr lang="es-BO" sz="2800" dirty="0">
                    <a:latin typeface="Arial" panose="020B0604020202020204" pitchFamily="34" charset="0"/>
                    <a:cs typeface="Arial" panose="020B0604020202020204" pitchFamily="34" charset="0"/>
                  </a:rPr>
                  <a:t>forma:</a:t>
                </a:r>
              </a:p>
              <a:p>
                <a:pPr marL="0" indent="0" algn="just">
                  <a:buNone/>
                </a:pPr>
                <a:endParaRPr lang="en-US" sz="28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left"/>
                    </m:oMathParaPr>
                    <m:oMath xmlns:m="http://schemas.openxmlformats.org/officeDocument/2006/math">
                      <m:r>
                        <a:rPr lang="es-BO" sz="2800" i="1">
                          <a:latin typeface="Cambria Math" panose="02040503050406030204" pitchFamily="18" charset="0"/>
                        </a:rPr>
                        <m:t>𝑒</m:t>
                      </m:r>
                      <m:r>
                        <a:rPr lang="es-BO" sz="2800" i="1" baseline="-25000">
                          <a:latin typeface="Cambria Math" panose="02040503050406030204" pitchFamily="18" charset="0"/>
                        </a:rPr>
                        <m:t>𝑥𝑦</m:t>
                      </m:r>
                      <m:r>
                        <a:rPr lang="es-BO" sz="2800" i="1">
                          <a:latin typeface="Cambria Math" panose="02040503050406030204" pitchFamily="18" charset="0"/>
                        </a:rPr>
                        <m:t>=</m:t>
                      </m:r>
                      <m:f>
                        <m:fPr>
                          <m:ctrlPr>
                            <a:rPr lang="en-US" sz="2800" i="1">
                              <a:latin typeface="Cambria Math" panose="02040503050406030204" pitchFamily="18" charset="0"/>
                            </a:rPr>
                          </m:ctrlPr>
                        </m:fPr>
                        <m:num>
                          <m:r>
                            <a:rPr lang="es-BO" sz="2800" i="1">
                              <a:latin typeface="Cambria Math" panose="02040503050406030204" pitchFamily="18" charset="0"/>
                            </a:rPr>
                            <m:t>𝑉𝑎𝑟𝑖𝑎𝑐𝑖</m:t>
                          </m:r>
                          <m:r>
                            <a:rPr lang="es-BO" sz="2800" i="1">
                              <a:latin typeface="Cambria Math" panose="02040503050406030204" pitchFamily="18" charset="0"/>
                            </a:rPr>
                            <m:t>ó</m:t>
                          </m:r>
                          <m:r>
                            <a:rPr lang="es-BO" sz="2800" i="1">
                              <a:latin typeface="Cambria Math" panose="02040503050406030204" pitchFamily="18" charset="0"/>
                            </a:rPr>
                            <m:t>𝑛</m:t>
                          </m:r>
                          <m:r>
                            <a:rPr lang="es-BO" sz="2800" i="1">
                              <a:latin typeface="Cambria Math" panose="02040503050406030204" pitchFamily="18" charset="0"/>
                            </a:rPr>
                            <m:t> </m:t>
                          </m:r>
                          <m:r>
                            <a:rPr lang="es-BO" sz="2800" i="1">
                              <a:latin typeface="Cambria Math" panose="02040503050406030204" pitchFamily="18" charset="0"/>
                            </a:rPr>
                            <m:t>𝑝𝑜𝑟𝑐𝑒𝑛𝑡𝑢𝑎𝑙</m:t>
                          </m:r>
                          <m:r>
                            <a:rPr lang="es-BO" sz="2800" i="1">
                              <a:latin typeface="Cambria Math" panose="02040503050406030204" pitchFamily="18" charset="0"/>
                            </a:rPr>
                            <m:t> </m:t>
                          </m:r>
                          <m:r>
                            <a:rPr lang="es-BO" sz="2800" i="1">
                              <a:latin typeface="Cambria Math" panose="02040503050406030204" pitchFamily="18" charset="0"/>
                            </a:rPr>
                            <m:t>𝑑𝑒</m:t>
                          </m:r>
                          <m:r>
                            <a:rPr lang="es-BO" sz="2800" i="1">
                              <a:latin typeface="Cambria Math" panose="02040503050406030204" pitchFamily="18" charset="0"/>
                            </a:rPr>
                            <m:t> </m:t>
                          </m:r>
                          <m:r>
                            <a:rPr lang="es-BO" sz="2800" i="1">
                              <a:latin typeface="Cambria Math" panose="02040503050406030204" pitchFamily="18" charset="0"/>
                            </a:rPr>
                            <m:t>𝑙𝑎</m:t>
                          </m:r>
                          <m:r>
                            <a:rPr lang="es-BO" sz="2800" i="1">
                              <a:latin typeface="Cambria Math" panose="02040503050406030204" pitchFamily="18" charset="0"/>
                            </a:rPr>
                            <m:t> </m:t>
                          </m:r>
                          <m:r>
                            <a:rPr lang="es-BO" sz="2800" i="1">
                              <a:latin typeface="Cambria Math" panose="02040503050406030204" pitchFamily="18" charset="0"/>
                            </a:rPr>
                            <m:t>𝑐𝑎𝑛𝑡𝑖𝑑𝑎𝑑</m:t>
                          </m:r>
                          <m:r>
                            <a:rPr lang="es-BO" sz="2800" i="1">
                              <a:latin typeface="Cambria Math" panose="02040503050406030204" pitchFamily="18" charset="0"/>
                            </a:rPr>
                            <m:t> </m:t>
                          </m:r>
                          <m:r>
                            <a:rPr lang="es-BO" sz="2800" i="1">
                              <a:latin typeface="Cambria Math" panose="02040503050406030204" pitchFamily="18" charset="0"/>
                            </a:rPr>
                            <m:t>𝑑𝑒𝑚𝑎𝑛𝑑𝑎</m:t>
                          </m:r>
                          <m:r>
                            <a:rPr lang="es-BO" sz="2800" i="1">
                              <a:latin typeface="Cambria Math" panose="02040503050406030204" pitchFamily="18" charset="0"/>
                            </a:rPr>
                            <m:t> </m:t>
                          </m:r>
                          <m:r>
                            <a:rPr lang="es-BO" sz="2800" i="1">
                              <a:latin typeface="Cambria Math" panose="02040503050406030204" pitchFamily="18" charset="0"/>
                            </a:rPr>
                            <m:t>𝑑𝑒𝑙</m:t>
                          </m:r>
                          <m:r>
                            <a:rPr lang="es-BO" sz="2800" i="1">
                              <a:latin typeface="Cambria Math" panose="02040503050406030204" pitchFamily="18" charset="0"/>
                            </a:rPr>
                            <m:t> </m:t>
                          </m:r>
                          <m:r>
                            <a:rPr lang="es-BO" sz="2800" i="1">
                              <a:latin typeface="Cambria Math" panose="02040503050406030204" pitchFamily="18" charset="0"/>
                            </a:rPr>
                            <m:t>𝑏𝑖𝑒𝑛</m:t>
                          </m:r>
                          <m:r>
                            <a:rPr lang="es-BO" sz="2800" i="1">
                              <a:latin typeface="Cambria Math" panose="02040503050406030204" pitchFamily="18" charset="0"/>
                            </a:rPr>
                            <m:t> </m:t>
                          </m:r>
                          <m:r>
                            <a:rPr lang="es-BO" sz="2800" i="1">
                              <a:latin typeface="Cambria Math" panose="02040503050406030204" pitchFamily="18" charset="0"/>
                            </a:rPr>
                            <m:t>𝑋</m:t>
                          </m:r>
                        </m:num>
                        <m:den>
                          <m:r>
                            <a:rPr lang="es-BO" sz="2800" i="1">
                              <a:latin typeface="Cambria Math" panose="02040503050406030204" pitchFamily="18" charset="0"/>
                            </a:rPr>
                            <m:t>𝑉𝑎𝑟𝑖𝑎𝑐𝑖</m:t>
                          </m:r>
                          <m:r>
                            <a:rPr lang="es-BO" sz="2800" i="1">
                              <a:latin typeface="Cambria Math" panose="02040503050406030204" pitchFamily="18" charset="0"/>
                            </a:rPr>
                            <m:t>ó</m:t>
                          </m:r>
                          <m:r>
                            <a:rPr lang="es-BO" sz="2800" i="1">
                              <a:latin typeface="Cambria Math" panose="02040503050406030204" pitchFamily="18" charset="0"/>
                            </a:rPr>
                            <m:t>𝑛</m:t>
                          </m:r>
                          <m:r>
                            <a:rPr lang="es-BO" sz="2800" i="1">
                              <a:latin typeface="Cambria Math" panose="02040503050406030204" pitchFamily="18" charset="0"/>
                            </a:rPr>
                            <m:t> </m:t>
                          </m:r>
                          <m:r>
                            <a:rPr lang="es-BO" sz="2800" i="1">
                              <a:latin typeface="Cambria Math" panose="02040503050406030204" pitchFamily="18" charset="0"/>
                            </a:rPr>
                            <m:t>𝑝𝑜𝑟𝑐𝑒𝑛𝑡𝑢𝑎𝑙</m:t>
                          </m:r>
                          <m:r>
                            <a:rPr lang="es-BO" sz="2800" i="1">
                              <a:latin typeface="Cambria Math" panose="02040503050406030204" pitchFamily="18" charset="0"/>
                            </a:rPr>
                            <m:t> </m:t>
                          </m:r>
                          <m:r>
                            <a:rPr lang="es-BO" sz="2800" i="1">
                              <a:latin typeface="Cambria Math" panose="02040503050406030204" pitchFamily="18" charset="0"/>
                            </a:rPr>
                            <m:t>𝑑𝑒𝑙</m:t>
                          </m:r>
                          <m:r>
                            <a:rPr lang="es-BO" sz="2800" i="1">
                              <a:latin typeface="Cambria Math" panose="02040503050406030204" pitchFamily="18" charset="0"/>
                            </a:rPr>
                            <m:t> </m:t>
                          </m:r>
                          <m:r>
                            <a:rPr lang="es-BO" sz="2800" i="1">
                              <a:latin typeface="Cambria Math" panose="02040503050406030204" pitchFamily="18" charset="0"/>
                            </a:rPr>
                            <m:t>𝑝𝑟𝑒𝑐𝑖𝑜</m:t>
                          </m:r>
                          <m:r>
                            <a:rPr lang="es-BO" sz="2800" i="1">
                              <a:latin typeface="Cambria Math" panose="02040503050406030204" pitchFamily="18" charset="0"/>
                            </a:rPr>
                            <m:t> </m:t>
                          </m:r>
                          <m:r>
                            <a:rPr lang="es-BO" sz="2800" i="1">
                              <a:latin typeface="Cambria Math" panose="02040503050406030204" pitchFamily="18" charset="0"/>
                            </a:rPr>
                            <m:t>𝑑𝑒𝑙</m:t>
                          </m:r>
                          <m:r>
                            <a:rPr lang="es-BO" sz="2800" i="1">
                              <a:latin typeface="Cambria Math" panose="02040503050406030204" pitchFamily="18" charset="0"/>
                            </a:rPr>
                            <m:t> </m:t>
                          </m:r>
                          <m:r>
                            <a:rPr lang="es-BO" sz="2800" i="1">
                              <a:latin typeface="Cambria Math" panose="02040503050406030204" pitchFamily="18" charset="0"/>
                            </a:rPr>
                            <m:t>𝑏𝑖𝑒𝑛</m:t>
                          </m:r>
                          <m:r>
                            <a:rPr lang="es-BO" sz="2800" i="1">
                              <a:latin typeface="Cambria Math" panose="02040503050406030204" pitchFamily="18" charset="0"/>
                            </a:rPr>
                            <m:t> </m:t>
                          </m:r>
                          <m:r>
                            <a:rPr lang="es-BO" sz="2800" i="1">
                              <a:latin typeface="Cambria Math" panose="02040503050406030204" pitchFamily="18" charset="0"/>
                            </a:rPr>
                            <m:t>𝑌</m:t>
                          </m:r>
                        </m:den>
                      </m:f>
                    </m:oMath>
                  </m:oMathPara>
                </a14:m>
                <a:endParaRPr lang="es-US" sz="2800" dirty="0">
                  <a:latin typeface="Arial" panose="020B0604020202020204" pitchFamily="34" charset="0"/>
                  <a:cs typeface="Arial" panose="020B0604020202020204" pitchFamily="34" charset="0"/>
                </a:endParaRPr>
              </a:p>
            </p:txBody>
          </p:sp>
        </mc:Choice>
        <mc:Fallback xmlns="">
          <p:sp>
            <p:nvSpPr>
              <p:cNvPr id="3" name="Marcador de contenido 2">
                <a:extLst>
                  <a:ext uri="{FF2B5EF4-FFF2-40B4-BE49-F238E27FC236}">
                    <a16:creationId xmlns:a16="http://schemas.microsoft.com/office/drawing/2014/main" id="{B115081C-B3DE-F4DA-E5B9-BA393DAB1E16}"/>
                  </a:ext>
                </a:extLst>
              </p:cNvPr>
              <p:cNvSpPr>
                <a:spLocks noGrp="1" noRot="1" noChangeAspect="1" noMove="1" noResize="1" noEditPoints="1" noAdjustHandles="1" noChangeArrowheads="1" noChangeShapeType="1" noTextEdit="1"/>
              </p:cNvSpPr>
              <p:nvPr>
                <p:ph idx="1"/>
              </p:nvPr>
            </p:nvSpPr>
            <p:spPr>
              <a:xfrm>
                <a:off x="609601" y="2017712"/>
                <a:ext cx="11158330" cy="4555365"/>
              </a:xfrm>
              <a:blipFill>
                <a:blip r:embed="rId2"/>
                <a:stretch>
                  <a:fillRect l="-1093" t="-1473" r="-1093"/>
                </a:stretch>
              </a:blipFill>
            </p:spPr>
            <p:txBody>
              <a:bodyPr/>
              <a:lstStyle/>
              <a:p>
                <a:r>
                  <a:rPr lang="es-US">
                    <a:noFill/>
                  </a:rPr>
                  <a:t> </a:t>
                </a:r>
              </a:p>
            </p:txBody>
          </p:sp>
        </mc:Fallback>
      </mc:AlternateContent>
    </p:spTree>
    <p:extLst>
      <p:ext uri="{BB962C8B-B14F-4D97-AF65-F5344CB8AC3E}">
        <p14:creationId xmlns:p14="http://schemas.microsoft.com/office/powerpoint/2010/main" val="764322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2400" dirty="0">
                <a:latin typeface="Algerian" panose="04020705040A02060702" pitchFamily="82" charset="0"/>
              </a:rPr>
              <a:t>Los </a:t>
            </a:r>
            <a:r>
              <a:rPr lang="en-US" sz="2400" dirty="0" err="1">
                <a:latin typeface="Algerian" panose="04020705040A02060702" pitchFamily="82" charset="0"/>
              </a:rPr>
              <a:t>mercados</a:t>
            </a:r>
            <a:r>
              <a:rPr lang="en-US" sz="2400" dirty="0">
                <a:latin typeface="Algerian" panose="04020705040A02060702" pitchFamily="82" charset="0"/>
              </a:rPr>
              <a:t> de </a:t>
            </a:r>
            <a:r>
              <a:rPr lang="en-US" sz="2400" dirty="0" err="1">
                <a:latin typeface="Algerian" panose="04020705040A02060702" pitchFamily="82" charset="0"/>
              </a:rPr>
              <a:t>competencia</a:t>
            </a:r>
            <a:r>
              <a:rPr lang="en-US" sz="2400" dirty="0">
                <a:latin typeface="Algerian" panose="04020705040A02060702" pitchFamily="82" charset="0"/>
              </a:rPr>
              <a:t> perfecta e </a:t>
            </a:r>
            <a:r>
              <a:rPr lang="en-US" sz="2400" dirty="0" err="1">
                <a:latin typeface="Algerian" panose="04020705040A02060702" pitchFamily="82" charset="0"/>
              </a:rPr>
              <a:t>imperfecta</a:t>
            </a:r>
            <a:endParaRPr lang="en-US" sz="2400" dirty="0">
              <a:latin typeface="Algerian" panose="04020705040A02060702" pitchFamily="82" charset="0"/>
            </a:endParaRPr>
          </a:p>
        </p:txBody>
      </p:sp>
      <p:sp>
        <p:nvSpPr>
          <p:cNvPr id="3" name="Marcador de contenido 2"/>
          <p:cNvSpPr>
            <a:spLocks noGrp="1"/>
          </p:cNvSpPr>
          <p:nvPr>
            <p:ph idx="1"/>
          </p:nvPr>
        </p:nvSpPr>
        <p:spPr>
          <a:xfrm>
            <a:off x="540913" y="2017712"/>
            <a:ext cx="11399204" cy="4498997"/>
          </a:xfrm>
        </p:spPr>
        <p:txBody>
          <a:bodyPr/>
          <a:lstStyle/>
          <a:p>
            <a:pPr marL="0" indent="0" algn="just">
              <a:buNone/>
            </a:pPr>
            <a:r>
              <a:rPr lang="es-MX" sz="2400" dirty="0">
                <a:latin typeface="Arial" panose="020B0604020202020204" pitchFamily="34" charset="0"/>
                <a:cs typeface="Arial" panose="020B0604020202020204" pitchFamily="34" charset="0"/>
              </a:rPr>
              <a:t>Existen muchos criterios para su clasificación como, por ejemplo: Según el objeto de sus transacciones, según su dimensión geográfica, según tamaño, según el tipo de producto ofrecido y según su estructura competitiva. Para fines del presente curso utilizaremos este último.</a:t>
            </a: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r>
              <a:rPr lang="es-MX" sz="2400" dirty="0">
                <a:latin typeface="Arial" panose="020B0604020202020204" pitchFamily="34" charset="0"/>
                <a:cs typeface="Arial" panose="020B0604020202020204" pitchFamily="34" charset="0"/>
              </a:rPr>
              <a:t>La clasificación básica comprende solo dos grandes estructuras generales como las siguientes:</a:t>
            </a:r>
            <a:endParaRPr lang="en-US" sz="2400" dirty="0">
              <a:latin typeface="Arial" panose="020B0604020202020204" pitchFamily="34" charset="0"/>
              <a:cs typeface="Arial" panose="020B0604020202020204" pitchFamily="34" charset="0"/>
            </a:endParaRPr>
          </a:p>
          <a:p>
            <a:pPr lvl="0" algn="just"/>
            <a:r>
              <a:rPr lang="es-MX" sz="2400" dirty="0">
                <a:latin typeface="Arial" panose="020B0604020202020204" pitchFamily="34" charset="0"/>
                <a:cs typeface="Arial" panose="020B0604020202020204" pitchFamily="34" charset="0"/>
              </a:rPr>
              <a:t>Mercado de Competencia perfecta</a:t>
            </a:r>
            <a:endParaRPr lang="en-US" sz="2400" dirty="0">
              <a:latin typeface="Arial" panose="020B0604020202020204" pitchFamily="34" charset="0"/>
              <a:cs typeface="Arial" panose="020B0604020202020204" pitchFamily="34" charset="0"/>
            </a:endParaRPr>
          </a:p>
          <a:p>
            <a:pPr lvl="0" algn="just"/>
            <a:r>
              <a:rPr lang="es-MX" sz="2400" dirty="0">
                <a:latin typeface="Arial" panose="020B0604020202020204" pitchFamily="34" charset="0"/>
                <a:cs typeface="Arial" panose="020B0604020202020204" pitchFamily="34" charset="0"/>
              </a:rPr>
              <a:t>Mercado de Competencia imperfecta</a:t>
            </a: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1702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Cálculo de la elasticidad cruzada de la demanda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21217" y="2017712"/>
                <a:ext cx="11218900" cy="4705059"/>
              </a:xfrm>
            </p:spPr>
            <p:txBody>
              <a:bodyPr/>
              <a:lstStyle/>
              <a:p>
                <a:pPr marL="0" indent="0" algn="just">
                  <a:buNone/>
                </a:pPr>
                <a:r>
                  <a:rPr lang="es-BO" dirty="0">
                    <a:latin typeface="Arial" panose="020B0604020202020204" pitchFamily="34" charset="0"/>
                    <a:cs typeface="Arial" panose="020B0604020202020204" pitchFamily="34" charset="0"/>
                  </a:rPr>
                  <a:t>Para calcular la elasticidad cruzada de la demanda se emplea la siguiente formula:</a:t>
                </a:r>
                <a:endParaRPr lang="en-US"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𝑥𝑦</m:t>
                          </m:r>
                        </m:sub>
                      </m:sSub>
                      <m:r>
                        <a:rPr lang="es-BO" sz="2400" i="1">
                          <a:latin typeface="Cambria Math" panose="02040503050406030204" pitchFamily="18" charset="0"/>
                        </a:rPr>
                        <m:t>=</m:t>
                      </m:r>
                      <m:f>
                        <m:fPr>
                          <m:ctrlPr>
                            <a:rPr lang="en-US" sz="2400" i="1">
                              <a:latin typeface="Cambria Math" panose="02040503050406030204" pitchFamily="18" charset="0"/>
                            </a:rPr>
                          </m:ctrlPr>
                        </m:fPr>
                        <m:num>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𝑄</m:t>
                              </m:r>
                            </m:e>
                            <m:sub>
                              <m:r>
                                <a:rPr lang="es-BO" sz="2400" i="1">
                                  <a:latin typeface="Cambria Math" panose="02040503050406030204" pitchFamily="18" charset="0"/>
                                </a:rPr>
                                <m:t>𝑥</m:t>
                              </m:r>
                            </m:sub>
                          </m:sSub>
                        </m:num>
                        <m:den>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den>
                      </m:f>
                      <m:r>
                        <a:rPr lang="es-BO" sz="2400" i="1">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𝑄</m:t>
                                  </m:r>
                                </m:e>
                                <m:sub>
                                  <m:r>
                                    <a:rPr lang="es-BO" sz="2400" i="1">
                                      <a:latin typeface="Cambria Math" panose="02040503050406030204" pitchFamily="18" charset="0"/>
                                    </a:rPr>
                                    <m:t>𝑥</m:t>
                                  </m:r>
                                </m:sub>
                              </m:sSub>
                            </m:num>
                            <m:den>
                              <m:sSub>
                                <m:sSubPr>
                                  <m:ctrlPr>
                                    <a:rPr lang="en-US" sz="2400" i="1">
                                      <a:latin typeface="Cambria Math" panose="02040503050406030204" pitchFamily="18" charset="0"/>
                                    </a:rPr>
                                  </m:ctrlPr>
                                </m:sSubPr>
                                <m:e>
                                  <m:r>
                                    <a:rPr lang="es-BO" sz="2400" i="1">
                                      <a:latin typeface="Cambria Math" panose="02040503050406030204" pitchFamily="18" charset="0"/>
                                    </a:rPr>
                                    <m:t>𝑄</m:t>
                                  </m:r>
                                </m:e>
                                <m:sub>
                                  <m:r>
                                    <a:rPr lang="es-BO" sz="2400" i="1">
                                      <a:latin typeface="Cambria Math" panose="02040503050406030204" pitchFamily="18" charset="0"/>
                                    </a:rPr>
                                    <m:t>𝑥</m:t>
                                  </m:r>
                                </m:sub>
                              </m:sSub>
                            </m:den>
                          </m:f>
                          <m:r>
                            <a:rPr lang="es-BO" sz="2400" i="1">
                              <a:latin typeface="Cambria Math" panose="02040503050406030204" pitchFamily="18" charset="0"/>
                            </a:rPr>
                            <m:t>∙100</m:t>
                          </m:r>
                        </m:num>
                        <m:den>
                          <m:f>
                            <m:fPr>
                              <m:ctrlPr>
                                <a:rPr lang="en-US" sz="2400" i="1">
                                  <a:latin typeface="Cambria Math" panose="02040503050406030204" pitchFamily="18" charset="0"/>
                                </a:rPr>
                              </m:ctrlPr>
                            </m:fPr>
                            <m:num>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num>
                            <m:den>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den>
                          </m:f>
                          <m:r>
                            <a:rPr lang="es-BO" sz="2400" i="1">
                              <a:latin typeface="Cambria Math" panose="02040503050406030204" pitchFamily="18" charset="0"/>
                            </a:rPr>
                            <m:t>∙100</m:t>
                          </m:r>
                        </m:den>
                      </m:f>
                      <m:r>
                        <a:rPr lang="es-BO" sz="2400" i="1">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𝑄</m:t>
                                  </m:r>
                                </m:e>
                                <m:sub>
                                  <m:r>
                                    <a:rPr lang="es-BO" sz="2400" i="1">
                                      <a:latin typeface="Cambria Math" panose="02040503050406030204" pitchFamily="18" charset="0"/>
                                    </a:rPr>
                                    <m:t>𝑥</m:t>
                                  </m:r>
                                </m:sub>
                              </m:sSub>
                            </m:num>
                            <m:den>
                              <m:sSub>
                                <m:sSubPr>
                                  <m:ctrlPr>
                                    <a:rPr lang="en-US" sz="2400" i="1">
                                      <a:latin typeface="Cambria Math" panose="02040503050406030204" pitchFamily="18" charset="0"/>
                                    </a:rPr>
                                  </m:ctrlPr>
                                </m:sSubPr>
                                <m:e>
                                  <m:r>
                                    <a:rPr lang="es-BO" sz="2400" i="1">
                                      <a:latin typeface="Cambria Math" panose="02040503050406030204" pitchFamily="18" charset="0"/>
                                    </a:rPr>
                                    <m:t>𝑄</m:t>
                                  </m:r>
                                </m:e>
                                <m:sub>
                                  <m:r>
                                    <a:rPr lang="es-BO" sz="2400" i="1">
                                      <a:latin typeface="Cambria Math" panose="02040503050406030204" pitchFamily="18" charset="0"/>
                                    </a:rPr>
                                    <m:t>𝑥</m:t>
                                  </m:r>
                                </m:sub>
                              </m:sSub>
                            </m:den>
                          </m:f>
                        </m:num>
                        <m:den>
                          <m:f>
                            <m:fPr>
                              <m:ctrlPr>
                                <a:rPr lang="en-US" sz="2400" i="1">
                                  <a:latin typeface="Cambria Math" panose="02040503050406030204" pitchFamily="18" charset="0"/>
                                </a:rPr>
                              </m:ctrlPr>
                            </m:fPr>
                            <m:num>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num>
                            <m:den>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den>
                          </m:f>
                        </m:den>
                      </m:f>
                      <m:r>
                        <a:rPr lang="es-BO"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s-BO" sz="2400" i="1">
                                  <a:latin typeface="Cambria Math" panose="02040503050406030204" pitchFamily="18" charset="0"/>
                                </a:rPr>
                                <m:t>∆</m:t>
                              </m:r>
                              <m:r>
                                <a:rPr lang="es-BO" sz="2400" i="1">
                                  <a:latin typeface="Cambria Math" panose="02040503050406030204" pitchFamily="18" charset="0"/>
                                </a:rPr>
                                <m:t>𝑄</m:t>
                              </m:r>
                            </m:e>
                            <m:sub>
                              <m:r>
                                <a:rPr lang="es-BO" sz="2400" i="1">
                                  <a:latin typeface="Cambria Math" panose="02040503050406030204" pitchFamily="18" charset="0"/>
                                </a:rPr>
                                <m:t>𝑥</m:t>
                              </m:r>
                            </m:sub>
                          </m:sSub>
                        </m:num>
                        <m:den>
                          <m:r>
                            <a:rPr lang="es-BO" sz="2400" i="1">
                              <a:latin typeface="Cambria Math" panose="02040503050406030204" pitchFamily="18" charset="0"/>
                            </a:rPr>
                            <m:t>∆</m:t>
                          </m:r>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den>
                      </m:f>
                      <m:r>
                        <a:rPr lang="es-BO"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s-BO" sz="2400" i="1">
                                  <a:latin typeface="Cambria Math" panose="02040503050406030204" pitchFamily="18" charset="0"/>
                                </a:rPr>
                                <m:t>𝑃</m:t>
                              </m:r>
                            </m:e>
                            <m:sub>
                              <m:r>
                                <a:rPr lang="es-BO" sz="2400" i="1">
                                  <a:latin typeface="Cambria Math" panose="02040503050406030204" pitchFamily="18" charset="0"/>
                                </a:rPr>
                                <m:t>𝑦</m:t>
                              </m:r>
                            </m:sub>
                          </m:sSub>
                        </m:num>
                        <m:den>
                          <m:sSub>
                            <m:sSubPr>
                              <m:ctrlPr>
                                <a:rPr lang="en-US" sz="2400" i="1">
                                  <a:latin typeface="Cambria Math" panose="02040503050406030204" pitchFamily="18" charset="0"/>
                                </a:rPr>
                              </m:ctrlPr>
                            </m:sSubPr>
                            <m:e>
                              <m:r>
                                <a:rPr lang="es-BO" sz="2400" i="1">
                                  <a:latin typeface="Cambria Math" panose="02040503050406030204" pitchFamily="18" charset="0"/>
                                </a:rPr>
                                <m:t>𝑄</m:t>
                              </m:r>
                            </m:e>
                            <m:sub>
                              <m:r>
                                <a:rPr lang="es-BO" sz="2400" i="1">
                                  <a:latin typeface="Cambria Math" panose="02040503050406030204" pitchFamily="18" charset="0"/>
                                </a:rPr>
                                <m:t>𝑥</m:t>
                              </m:r>
                            </m:sub>
                          </m:sSub>
                        </m:den>
                      </m:f>
                    </m:oMath>
                  </m:oMathPara>
                </a14:m>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dirty="0">
                  <a:solidFill>
                    <a:schemeClr val="accent2">
                      <a:lumMod val="20000"/>
                      <a:lumOff val="80000"/>
                    </a:schemeClr>
                  </a:solidFill>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21217" y="2017712"/>
                <a:ext cx="11218900" cy="4705059"/>
              </a:xfrm>
              <a:blipFill rotWithShape="0">
                <a:blip r:embed="rId2"/>
                <a:stretch>
                  <a:fillRect l="-1358" t="-1684" r="-1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redondeado 3"/>
              <p:cNvSpPr/>
              <p:nvPr/>
            </p:nvSpPr>
            <p:spPr bwMode="auto">
              <a:xfrm>
                <a:off x="4855335" y="5241701"/>
                <a:ext cx="2768958" cy="1287888"/>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US" sz="2400" i="1" smtClean="0">
                              <a:ln w="0"/>
                              <a:effectLst>
                                <a:outerShdw blurRad="38100" dist="19050" dir="2700000" algn="tl" rotWithShape="0">
                                  <a:schemeClr val="dk1">
                                    <a:alpha val="40000"/>
                                  </a:schemeClr>
                                </a:outerShdw>
                              </a:effectLst>
                              <a:latin typeface="Cambria Math" panose="02040503050406030204" pitchFamily="18" charset="0"/>
                            </a:rPr>
                          </m:ctrlPr>
                        </m:sSubPr>
                        <m:e>
                          <m:r>
                            <a:rPr lang="es-BO" sz="2400" i="1">
                              <a:ln w="0"/>
                              <a:effectLst>
                                <a:outerShdw blurRad="38100" dist="19050" dir="2700000" algn="tl" rotWithShape="0">
                                  <a:schemeClr val="dk1">
                                    <a:alpha val="40000"/>
                                  </a:schemeClr>
                                </a:outerShdw>
                              </a:effectLst>
                              <a:latin typeface="Cambria Math" panose="02040503050406030204" pitchFamily="18" charset="0"/>
                            </a:rPr>
                            <m:t>𝑒</m:t>
                          </m:r>
                        </m:e>
                        <m:sub>
                          <m:r>
                            <a:rPr lang="es-BO" sz="2400" i="1">
                              <a:ln w="0"/>
                              <a:effectLst>
                                <a:outerShdw blurRad="38100" dist="19050" dir="2700000" algn="tl" rotWithShape="0">
                                  <a:schemeClr val="dk1">
                                    <a:alpha val="40000"/>
                                  </a:schemeClr>
                                </a:outerShdw>
                              </a:effectLst>
                              <a:latin typeface="Cambria Math" panose="02040503050406030204" pitchFamily="18" charset="0"/>
                            </a:rPr>
                            <m:t>𝑥𝑦</m:t>
                          </m:r>
                        </m:sub>
                      </m:sSub>
                      <m:r>
                        <a:rPr lang="es-BO" sz="2400" i="1">
                          <a:ln w="0"/>
                          <a:effectLst>
                            <a:outerShdw blurRad="38100" dist="19050" dir="2700000" algn="tl" rotWithShape="0">
                              <a:schemeClr val="dk1">
                                <a:alpha val="40000"/>
                              </a:schemeClr>
                            </a:outerShdw>
                          </a:effectLst>
                          <a:latin typeface="Cambria Math" panose="02040503050406030204" pitchFamily="18" charset="0"/>
                        </a:rPr>
                        <m:t>=</m:t>
                      </m:r>
                      <m:f>
                        <m:fPr>
                          <m:ctrlPr>
                            <a:rPr lang="en-US" sz="2400" i="1">
                              <a:ln w="0"/>
                              <a:effectLst>
                                <a:outerShdw blurRad="38100" dist="19050" dir="2700000" algn="tl" rotWithShape="0">
                                  <a:schemeClr val="dk1">
                                    <a:alpha val="40000"/>
                                  </a:schemeClr>
                                </a:outerShdw>
                              </a:effectLst>
                              <a:latin typeface="Cambria Math" panose="02040503050406030204" pitchFamily="18" charset="0"/>
                            </a:rPr>
                          </m:ctrlPr>
                        </m:fPr>
                        <m:num>
                          <m:sSub>
                            <m:sSubPr>
                              <m:ctrlPr>
                                <a:rPr lang="en-US" sz="2400" i="1">
                                  <a:ln w="0"/>
                                  <a:effectLst>
                                    <a:outerShdw blurRad="38100" dist="19050" dir="2700000" algn="tl" rotWithShape="0">
                                      <a:schemeClr val="dk1">
                                        <a:alpha val="40000"/>
                                      </a:schemeClr>
                                    </a:outerShdw>
                                  </a:effectLst>
                                  <a:latin typeface="Cambria Math" panose="02040503050406030204" pitchFamily="18" charset="0"/>
                                </a:rPr>
                              </m:ctrlPr>
                            </m:sSubPr>
                            <m:e>
                              <m:r>
                                <a:rPr lang="es-BO" sz="2400" i="1">
                                  <a:ln w="0"/>
                                  <a:effectLst>
                                    <a:outerShdw blurRad="38100" dist="19050" dir="2700000" algn="tl" rotWithShape="0">
                                      <a:schemeClr val="dk1">
                                        <a:alpha val="40000"/>
                                      </a:schemeClr>
                                    </a:outerShdw>
                                  </a:effectLst>
                                  <a:latin typeface="Cambria Math" panose="02040503050406030204" pitchFamily="18" charset="0"/>
                                </a:rPr>
                                <m:t>∆</m:t>
                              </m:r>
                              <m:r>
                                <a:rPr lang="es-BO" sz="2400" i="1">
                                  <a:ln w="0"/>
                                  <a:effectLst>
                                    <a:outerShdw blurRad="38100" dist="19050" dir="2700000" algn="tl" rotWithShape="0">
                                      <a:schemeClr val="dk1">
                                        <a:alpha val="40000"/>
                                      </a:schemeClr>
                                    </a:outerShdw>
                                  </a:effectLst>
                                  <a:latin typeface="Cambria Math" panose="02040503050406030204" pitchFamily="18" charset="0"/>
                                </a:rPr>
                                <m:t>𝑄</m:t>
                              </m:r>
                            </m:e>
                            <m:sub>
                              <m:r>
                                <a:rPr lang="es-BO" sz="2400" i="1">
                                  <a:ln w="0"/>
                                  <a:effectLst>
                                    <a:outerShdw blurRad="38100" dist="19050" dir="2700000" algn="tl" rotWithShape="0">
                                      <a:schemeClr val="dk1">
                                        <a:alpha val="40000"/>
                                      </a:schemeClr>
                                    </a:outerShdw>
                                  </a:effectLst>
                                  <a:latin typeface="Cambria Math" panose="02040503050406030204" pitchFamily="18" charset="0"/>
                                </a:rPr>
                                <m:t>𝑥</m:t>
                              </m:r>
                            </m:sub>
                          </m:sSub>
                        </m:num>
                        <m:den>
                          <m:r>
                            <a:rPr lang="es-BO" sz="2400" i="1">
                              <a:ln w="0"/>
                              <a:effectLst>
                                <a:outerShdw blurRad="38100" dist="19050" dir="2700000" algn="tl" rotWithShape="0">
                                  <a:schemeClr val="dk1">
                                    <a:alpha val="40000"/>
                                  </a:schemeClr>
                                </a:outerShdw>
                              </a:effectLst>
                              <a:latin typeface="Cambria Math" panose="02040503050406030204" pitchFamily="18" charset="0"/>
                            </a:rPr>
                            <m:t>∆</m:t>
                          </m:r>
                          <m:sSub>
                            <m:sSubPr>
                              <m:ctrlPr>
                                <a:rPr lang="en-US" sz="2400" i="1">
                                  <a:ln w="0"/>
                                  <a:effectLst>
                                    <a:outerShdw blurRad="38100" dist="19050" dir="2700000" algn="tl" rotWithShape="0">
                                      <a:schemeClr val="dk1">
                                        <a:alpha val="40000"/>
                                      </a:schemeClr>
                                    </a:outerShdw>
                                  </a:effectLst>
                                  <a:latin typeface="Cambria Math" panose="02040503050406030204" pitchFamily="18" charset="0"/>
                                </a:rPr>
                              </m:ctrlPr>
                            </m:sSubPr>
                            <m:e>
                              <m:r>
                                <a:rPr lang="es-BO" sz="2400" i="1">
                                  <a:ln w="0"/>
                                  <a:effectLst>
                                    <a:outerShdw blurRad="38100" dist="19050" dir="2700000" algn="tl" rotWithShape="0">
                                      <a:schemeClr val="dk1">
                                        <a:alpha val="40000"/>
                                      </a:schemeClr>
                                    </a:outerShdw>
                                  </a:effectLst>
                                  <a:latin typeface="Cambria Math" panose="02040503050406030204" pitchFamily="18" charset="0"/>
                                </a:rPr>
                                <m:t>𝑃</m:t>
                              </m:r>
                            </m:e>
                            <m:sub>
                              <m:r>
                                <a:rPr lang="es-BO" sz="2400" i="1">
                                  <a:ln w="0"/>
                                  <a:effectLst>
                                    <a:outerShdw blurRad="38100" dist="19050" dir="2700000" algn="tl" rotWithShape="0">
                                      <a:schemeClr val="dk1">
                                        <a:alpha val="40000"/>
                                      </a:schemeClr>
                                    </a:outerShdw>
                                  </a:effectLst>
                                  <a:latin typeface="Cambria Math" panose="02040503050406030204" pitchFamily="18" charset="0"/>
                                </a:rPr>
                                <m:t>𝑦</m:t>
                              </m:r>
                            </m:sub>
                          </m:sSub>
                        </m:den>
                      </m:f>
                      <m:r>
                        <a:rPr lang="es-BO" sz="2400" i="1">
                          <a:ln w="0"/>
                          <a:effectLst>
                            <a:outerShdw blurRad="38100" dist="19050" dir="2700000" algn="tl" rotWithShape="0">
                              <a:schemeClr val="dk1">
                                <a:alpha val="40000"/>
                              </a:schemeClr>
                            </a:outerShdw>
                          </a:effectLst>
                          <a:latin typeface="Cambria Math" panose="02040503050406030204" pitchFamily="18" charset="0"/>
                        </a:rPr>
                        <m:t>∙</m:t>
                      </m:r>
                      <m:f>
                        <m:fPr>
                          <m:ctrlPr>
                            <a:rPr lang="en-US" sz="2400" i="1">
                              <a:ln w="0"/>
                              <a:effectLst>
                                <a:outerShdw blurRad="38100" dist="19050" dir="2700000" algn="tl" rotWithShape="0">
                                  <a:schemeClr val="dk1">
                                    <a:alpha val="40000"/>
                                  </a:schemeClr>
                                </a:outerShdw>
                              </a:effectLst>
                              <a:latin typeface="Cambria Math" panose="02040503050406030204" pitchFamily="18" charset="0"/>
                            </a:rPr>
                          </m:ctrlPr>
                        </m:fPr>
                        <m:num>
                          <m:sSub>
                            <m:sSubPr>
                              <m:ctrlPr>
                                <a:rPr lang="en-US" sz="2400" i="1">
                                  <a:ln w="0"/>
                                  <a:effectLst>
                                    <a:outerShdw blurRad="38100" dist="19050" dir="2700000" algn="tl" rotWithShape="0">
                                      <a:schemeClr val="dk1">
                                        <a:alpha val="40000"/>
                                      </a:schemeClr>
                                    </a:outerShdw>
                                  </a:effectLst>
                                  <a:latin typeface="Cambria Math" panose="02040503050406030204" pitchFamily="18" charset="0"/>
                                </a:rPr>
                              </m:ctrlPr>
                            </m:sSubPr>
                            <m:e>
                              <m:r>
                                <a:rPr lang="es-BO" sz="2400" i="1">
                                  <a:ln w="0"/>
                                  <a:effectLst>
                                    <a:outerShdw blurRad="38100" dist="19050" dir="2700000" algn="tl" rotWithShape="0">
                                      <a:schemeClr val="dk1">
                                        <a:alpha val="40000"/>
                                      </a:schemeClr>
                                    </a:outerShdw>
                                  </a:effectLst>
                                  <a:latin typeface="Cambria Math" panose="02040503050406030204" pitchFamily="18" charset="0"/>
                                </a:rPr>
                                <m:t>𝑃</m:t>
                              </m:r>
                            </m:e>
                            <m:sub>
                              <m:r>
                                <a:rPr lang="es-BO" sz="2400" i="1">
                                  <a:ln w="0"/>
                                  <a:effectLst>
                                    <a:outerShdw blurRad="38100" dist="19050" dir="2700000" algn="tl" rotWithShape="0">
                                      <a:schemeClr val="dk1">
                                        <a:alpha val="40000"/>
                                      </a:schemeClr>
                                    </a:outerShdw>
                                  </a:effectLst>
                                  <a:latin typeface="Cambria Math" panose="02040503050406030204" pitchFamily="18" charset="0"/>
                                </a:rPr>
                                <m:t>𝑦</m:t>
                              </m:r>
                            </m:sub>
                          </m:sSub>
                        </m:num>
                        <m:den>
                          <m:sSub>
                            <m:sSubPr>
                              <m:ctrlPr>
                                <a:rPr lang="en-US" sz="2400" i="1">
                                  <a:ln w="0"/>
                                  <a:effectLst>
                                    <a:outerShdw blurRad="38100" dist="19050" dir="2700000" algn="tl" rotWithShape="0">
                                      <a:schemeClr val="dk1">
                                        <a:alpha val="40000"/>
                                      </a:schemeClr>
                                    </a:outerShdw>
                                  </a:effectLst>
                                  <a:latin typeface="Cambria Math" panose="02040503050406030204" pitchFamily="18" charset="0"/>
                                </a:rPr>
                              </m:ctrlPr>
                            </m:sSubPr>
                            <m:e>
                              <m:r>
                                <a:rPr lang="es-BO" sz="2400" i="1">
                                  <a:ln w="0"/>
                                  <a:effectLst>
                                    <a:outerShdw blurRad="38100" dist="19050" dir="2700000" algn="tl" rotWithShape="0">
                                      <a:schemeClr val="dk1">
                                        <a:alpha val="40000"/>
                                      </a:schemeClr>
                                    </a:outerShdw>
                                  </a:effectLst>
                                  <a:latin typeface="Cambria Math" panose="02040503050406030204" pitchFamily="18" charset="0"/>
                                </a:rPr>
                                <m:t>𝑄</m:t>
                              </m:r>
                            </m:e>
                            <m:sub>
                              <m:r>
                                <a:rPr lang="es-BO" sz="2400" i="1">
                                  <a:ln w="0"/>
                                  <a:effectLst>
                                    <a:outerShdw blurRad="38100" dist="19050" dir="2700000" algn="tl" rotWithShape="0">
                                      <a:schemeClr val="dk1">
                                        <a:alpha val="40000"/>
                                      </a:schemeClr>
                                    </a:outerShdw>
                                  </a:effectLst>
                                  <a:latin typeface="Cambria Math" panose="02040503050406030204" pitchFamily="18" charset="0"/>
                                </a:rPr>
                                <m:t>𝑥</m:t>
                              </m:r>
                            </m:sub>
                          </m:sSub>
                        </m:den>
                      </m:f>
                    </m:oMath>
                  </m:oMathPara>
                </a14:m>
                <a:endParaRPr lang="en-US" sz="2400" dirty="0">
                  <a:solidFill>
                    <a:schemeClr val="accent2">
                      <a:lumMod val="20000"/>
                      <a:lumOff val="80000"/>
                    </a:schemeClr>
                  </a:solidFill>
                  <a:latin typeface="Arial" panose="020B0604020202020204" pitchFamily="34" charset="0"/>
                  <a:cs typeface="Arial" panose="020B0604020202020204" pitchFamily="34" charset="0"/>
                </a:endParaRPr>
              </a:p>
              <a:p>
                <a:endParaRPr lang="en-US" sz="2400" dirty="0">
                  <a:solidFill>
                    <a:schemeClr val="accent2">
                      <a:lumMod val="20000"/>
                      <a:lumOff val="80000"/>
                    </a:schemeClr>
                  </a:solidFill>
                </a:endParaRPr>
              </a:p>
            </p:txBody>
          </p:sp>
        </mc:Choice>
        <mc:Fallback xmlns="">
          <p:sp>
            <p:nvSpPr>
              <p:cNvPr id="4" name="Rectángulo redondeado 3"/>
              <p:cNvSpPr>
                <a:spLocks noRot="1" noChangeAspect="1" noMove="1" noResize="1" noEditPoints="1" noAdjustHandles="1" noChangeArrowheads="1" noChangeShapeType="1" noTextEdit="1"/>
              </p:cNvSpPr>
              <p:nvPr/>
            </p:nvSpPr>
            <p:spPr bwMode="auto">
              <a:xfrm>
                <a:off x="4855335" y="5241701"/>
                <a:ext cx="2768958" cy="1287888"/>
              </a:xfrm>
              <a:prstGeom prst="roundRect">
                <a:avLst/>
              </a:prstGeom>
              <a:blipFill rotWithShape="0">
                <a:blip r:embed="rId3"/>
                <a:stretch>
                  <a:fillRect/>
                </a:stretch>
              </a:blipFill>
              <a:ln w="9525" cap="flat" cmpd="sng" algn="ctr">
                <a:solidFill>
                  <a:schemeClr val="tx1"/>
                </a:solidFill>
                <a:prstDash val="solid"/>
                <a:miter lim="800000"/>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804883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Tipos de elasticidad cruzada de la demanda</a:t>
            </a:r>
            <a:endParaRPr lang="en-US" sz="2400" b="1"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43189" y="2017712"/>
                <a:ext cx="10212946" cy="4280057"/>
              </a:xfrm>
            </p:spPr>
            <p:txBody>
              <a:bodyPr/>
              <a:lstStyle/>
              <a:p>
                <a:pPr marL="0" indent="0" algn="just">
                  <a:buNone/>
                </a:pPr>
                <a:r>
                  <a:rPr lang="es-BO" sz="2400" b="1" dirty="0">
                    <a:latin typeface="Arial" panose="020B0604020202020204" pitchFamily="34" charset="0"/>
                    <a:cs typeface="Arial" panose="020B0604020202020204" pitchFamily="34" charset="0"/>
                  </a:rPr>
                  <a:t>Si el coeficiente de la elasticidad cruzada de la demanda es positivo, </a:t>
                </a:r>
                <a:r>
                  <a:rPr lang="es-BO" sz="2400" b="1" i="1" dirty="0" err="1">
                    <a:latin typeface="Arial" panose="020B0604020202020204" pitchFamily="34" charset="0"/>
                    <a:cs typeface="Arial" panose="020B0604020202020204" pitchFamily="34" charset="0"/>
                  </a:rPr>
                  <a:t>e</a:t>
                </a:r>
                <a:r>
                  <a:rPr lang="es-BO" sz="2400" b="1" i="1" baseline="-25000" dirty="0" err="1">
                    <a:latin typeface="Arial" panose="020B0604020202020204" pitchFamily="34" charset="0"/>
                    <a:cs typeface="Arial" panose="020B0604020202020204" pitchFamily="34" charset="0"/>
                  </a:rPr>
                  <a:t>xy</a:t>
                </a:r>
                <a:r>
                  <a:rPr lang="es-BO" sz="2400" b="1" i="1" dirty="0">
                    <a:latin typeface="Arial" panose="020B0604020202020204" pitchFamily="34" charset="0"/>
                    <a:cs typeface="Arial" panose="020B0604020202020204" pitchFamily="34" charset="0"/>
                  </a:rPr>
                  <a:t> &gt; 0</a:t>
                </a:r>
                <a:r>
                  <a:rPr lang="es-BO" sz="2400" b="1" dirty="0">
                    <a:latin typeface="Arial" panose="020B0604020202020204" pitchFamily="34" charset="0"/>
                    <a:cs typeface="Arial" panose="020B0604020202020204" pitchFamily="34" charset="0"/>
                  </a:rPr>
                  <a:t>,</a:t>
                </a:r>
                <a:r>
                  <a:rPr lang="es-BO" sz="2400" dirty="0">
                    <a:latin typeface="Arial" panose="020B0604020202020204" pitchFamily="34" charset="0"/>
                    <a:cs typeface="Arial" panose="020B0604020202020204" pitchFamily="34" charset="0"/>
                  </a:rPr>
                  <a:t> los bienes (</a:t>
                </a:r>
                <a:r>
                  <a:rPr lang="es-BO" sz="2400" i="1" dirty="0">
                    <a:latin typeface="Arial" panose="020B0604020202020204" pitchFamily="34" charset="0"/>
                    <a:cs typeface="Arial" panose="020B0604020202020204" pitchFamily="34" charset="0"/>
                  </a:rPr>
                  <a:t>X</a:t>
                </a:r>
                <a:r>
                  <a:rPr lang="es-BO" sz="2400" dirty="0">
                    <a:latin typeface="Arial" panose="020B0604020202020204" pitchFamily="34" charset="0"/>
                    <a:cs typeface="Arial" panose="020B0604020202020204" pitchFamily="34" charset="0"/>
                  </a:rPr>
                  <a:t> e </a:t>
                </a:r>
                <a:r>
                  <a:rPr lang="es-BO" sz="2400" i="1" dirty="0">
                    <a:latin typeface="Arial" panose="020B0604020202020204" pitchFamily="34" charset="0"/>
                    <a:cs typeface="Arial" panose="020B0604020202020204" pitchFamily="34" charset="0"/>
                  </a:rPr>
                  <a:t>Y</a:t>
                </a:r>
                <a:r>
                  <a:rPr lang="es-BO" sz="2400" dirty="0">
                    <a:latin typeface="Arial" panose="020B0604020202020204" pitchFamily="34" charset="0"/>
                    <a:cs typeface="Arial" panose="020B0604020202020204" pitchFamily="34" charset="0"/>
                  </a:rPr>
                  <a:t>) son sustitutivos entre sí. </a:t>
                </a:r>
              </a:p>
              <a:p>
                <a:pPr marL="0" indent="0" algn="just">
                  <a:buNone/>
                </a:pPr>
                <a:endParaRPr lang="es-BO" sz="2400" dirty="0">
                  <a:latin typeface="Arial" panose="020B0604020202020204" pitchFamily="34" charset="0"/>
                  <a:cs typeface="Arial" panose="020B0604020202020204" pitchFamily="34" charset="0"/>
                </a:endParaRPr>
              </a:p>
              <a:p>
                <a:pPr marL="0" indent="0" algn="just">
                  <a:buNone/>
                </a:pPr>
                <a:r>
                  <a:rPr lang="es-BO" sz="2400" b="1" dirty="0">
                    <a:latin typeface="Arial" panose="020B0604020202020204" pitchFamily="34" charset="0"/>
                    <a:cs typeface="Arial" panose="020B0604020202020204" pitchFamily="34" charset="0"/>
                  </a:rPr>
                  <a:t>Si el coeficiente de la elasticidad cruzada de la demanda es negativo, </a:t>
                </a:r>
                <a:r>
                  <a:rPr lang="es-BO" sz="2400" b="1" i="1" dirty="0" err="1">
                    <a:latin typeface="Arial" panose="020B0604020202020204" pitchFamily="34" charset="0"/>
                    <a:cs typeface="Arial" panose="020B0604020202020204" pitchFamily="34" charset="0"/>
                  </a:rPr>
                  <a:t>e</a:t>
                </a:r>
                <a:r>
                  <a:rPr lang="es-BO" sz="2400" b="1" i="1" baseline="-25000" dirty="0" err="1">
                    <a:latin typeface="Arial" panose="020B0604020202020204" pitchFamily="34" charset="0"/>
                    <a:cs typeface="Arial" panose="020B0604020202020204" pitchFamily="34" charset="0"/>
                  </a:rPr>
                  <a:t>xy</a:t>
                </a:r>
                <a:r>
                  <a:rPr lang="es-BO" sz="2400" b="1" dirty="0">
                    <a:latin typeface="Arial" panose="020B0604020202020204" pitchFamily="34" charset="0"/>
                    <a:cs typeface="Arial" panose="020B0604020202020204" pitchFamily="34" charset="0"/>
                  </a:rPr>
                  <a:t> </a:t>
                </a:r>
                <a:r>
                  <a:rPr lang="es-BO" sz="2400" b="1" i="1" dirty="0">
                    <a:latin typeface="Arial" panose="020B0604020202020204" pitchFamily="34" charset="0"/>
                    <a:cs typeface="Arial" panose="020B0604020202020204" pitchFamily="34" charset="0"/>
                  </a:rPr>
                  <a:t>&lt; 0</a:t>
                </a:r>
                <a:r>
                  <a:rPr lang="es-BO" sz="2400" b="1" dirty="0">
                    <a:latin typeface="Arial" panose="020B0604020202020204" pitchFamily="34" charset="0"/>
                    <a:cs typeface="Arial" panose="020B0604020202020204" pitchFamily="34" charset="0"/>
                  </a:rPr>
                  <a:t>,</a:t>
                </a:r>
                <a:r>
                  <a:rPr lang="es-BO" sz="2400" i="1" dirty="0">
                    <a:latin typeface="Arial" panose="020B0604020202020204" pitchFamily="34" charset="0"/>
                    <a:cs typeface="Arial" panose="020B0604020202020204" pitchFamily="34" charset="0"/>
                  </a:rPr>
                  <a:t> </a:t>
                </a:r>
                <a:r>
                  <a:rPr lang="es-BO" sz="2400" dirty="0">
                    <a:latin typeface="Arial" panose="020B0604020202020204" pitchFamily="34" charset="0"/>
                    <a:cs typeface="Arial" panose="020B0604020202020204" pitchFamily="34" charset="0"/>
                  </a:rPr>
                  <a:t>los bienes (</a:t>
                </a:r>
                <a:r>
                  <a:rPr lang="es-BO" sz="2400" i="1" dirty="0">
                    <a:latin typeface="Arial" panose="020B0604020202020204" pitchFamily="34" charset="0"/>
                    <a:cs typeface="Arial" panose="020B0604020202020204" pitchFamily="34" charset="0"/>
                  </a:rPr>
                  <a:t>X</a:t>
                </a:r>
                <a:r>
                  <a:rPr lang="es-BO" sz="2400" dirty="0">
                    <a:latin typeface="Arial" panose="020B0604020202020204" pitchFamily="34" charset="0"/>
                    <a:cs typeface="Arial" panose="020B0604020202020204" pitchFamily="34" charset="0"/>
                  </a:rPr>
                  <a:t> e </a:t>
                </a:r>
                <a:r>
                  <a:rPr lang="es-BO" sz="2400" i="1" dirty="0">
                    <a:latin typeface="Arial" panose="020B0604020202020204" pitchFamily="34" charset="0"/>
                    <a:cs typeface="Arial" panose="020B0604020202020204" pitchFamily="34" charset="0"/>
                  </a:rPr>
                  <a:t>Y</a:t>
                </a:r>
                <a:r>
                  <a:rPr lang="es-BO" sz="2400" dirty="0">
                    <a:latin typeface="Arial" panose="020B0604020202020204" pitchFamily="34" charset="0"/>
                    <a:cs typeface="Arial" panose="020B0604020202020204" pitchFamily="34" charset="0"/>
                  </a:rPr>
                  <a:t>) son complementarios. </a:t>
                </a:r>
              </a:p>
              <a:p>
                <a:pPr marL="0" indent="0" algn="just">
                  <a:buNone/>
                </a:pPr>
                <a:endParaRPr lang="es-BO" sz="2400" dirty="0">
                  <a:latin typeface="Arial" panose="020B0604020202020204" pitchFamily="34" charset="0"/>
                  <a:cs typeface="Arial" panose="020B0604020202020204" pitchFamily="34" charset="0"/>
                </a:endParaRPr>
              </a:p>
              <a:p>
                <a:pPr marL="0" indent="0" algn="just">
                  <a:buNone/>
                </a:pPr>
                <a:r>
                  <a:rPr lang="es-BO" sz="2400" b="1" dirty="0"/>
                  <a:t>Si el coeficiente de la elasticidad cruzada de la demanda es negativo, </a:t>
                </a:r>
                <a:r>
                  <a:rPr lang="es-BO" sz="2400" b="1" i="1" dirty="0" err="1"/>
                  <a:t>e</a:t>
                </a:r>
                <a:r>
                  <a:rPr lang="es-BO" sz="2400" b="1" i="1" baseline="-25000" dirty="0" err="1"/>
                  <a:t>xy</a:t>
                </a:r>
                <a:r>
                  <a:rPr lang="es-BO" sz="2400" b="1" dirty="0"/>
                  <a:t> </a:t>
                </a:r>
                <a14:m>
                  <m:oMath xmlns:m="http://schemas.openxmlformats.org/officeDocument/2006/math">
                    <m:r>
                      <a:rPr lang="es-BO" sz="2400" b="1" i="1">
                        <a:latin typeface="Cambria Math" panose="02040503050406030204" pitchFamily="18" charset="0"/>
                      </a:rPr>
                      <m:t>= </m:t>
                    </m:r>
                  </m:oMath>
                </a14:m>
                <a:r>
                  <a:rPr lang="es-BO" sz="2400" b="1" i="1" dirty="0"/>
                  <a:t>0</a:t>
                </a:r>
                <a:r>
                  <a:rPr lang="es-BO" sz="2400" dirty="0"/>
                  <a:t>, </a:t>
                </a:r>
                <a:r>
                  <a:rPr lang="es-BO" sz="2400" i="1" dirty="0"/>
                  <a:t> </a:t>
                </a:r>
                <a:r>
                  <a:rPr lang="es-BO" sz="2400" dirty="0"/>
                  <a:t>los bienes (</a:t>
                </a:r>
                <a:r>
                  <a:rPr lang="es-BO" sz="2400" i="1" dirty="0"/>
                  <a:t>X</a:t>
                </a:r>
                <a:r>
                  <a:rPr lang="es-BO" sz="2400" dirty="0"/>
                  <a:t> e </a:t>
                </a:r>
                <a:r>
                  <a:rPr lang="es-BO" sz="2400" i="1" dirty="0"/>
                  <a:t>Y</a:t>
                </a:r>
                <a:r>
                  <a:rPr lang="es-BO" sz="2400" dirty="0"/>
                  <a:t>) son indiferentes. </a:t>
                </a:r>
                <a:endParaRPr lang="en-US" sz="2400" dirty="0">
                  <a:latin typeface="Arial" panose="020B0604020202020204" pitchFamily="34" charset="0"/>
                  <a:cs typeface="Arial" panose="020B060402020202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43189" y="2017712"/>
                <a:ext cx="10212946" cy="4280057"/>
              </a:xfrm>
              <a:blipFill rotWithShape="0">
                <a:blip r:embed="rId2"/>
                <a:stretch>
                  <a:fillRect l="-896" t="-997" r="-955"/>
                </a:stretch>
              </a:blipFill>
            </p:spPr>
            <p:txBody>
              <a:bodyPr/>
              <a:lstStyle/>
              <a:p>
                <a:r>
                  <a:rPr lang="en-US">
                    <a:noFill/>
                  </a:rPr>
                  <a:t> </a:t>
                </a:r>
              </a:p>
            </p:txBody>
          </p:sp>
        </mc:Fallback>
      </mc:AlternateContent>
    </p:spTree>
    <p:extLst>
      <p:ext uri="{BB962C8B-B14F-4D97-AF65-F5344CB8AC3E}">
        <p14:creationId xmlns:p14="http://schemas.microsoft.com/office/powerpoint/2010/main" val="3748754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2400" dirty="0">
                <a:latin typeface="Algerian" panose="04020705040A02060702" pitchFamily="82" charset="0"/>
              </a:rPr>
              <a:t>Elasticidad ingreso de la demanda </a:t>
            </a: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95459" y="2017713"/>
                <a:ext cx="11244658" cy="4331572"/>
              </a:xfrm>
            </p:spPr>
            <p:txBody>
              <a:bodyPr/>
              <a:lstStyle/>
              <a:p>
                <a:pPr marL="0" indent="0" algn="just">
                  <a:buNone/>
                </a:pPr>
                <a:r>
                  <a:rPr lang="es-BO" sz="2400" dirty="0">
                    <a:latin typeface="Arial" panose="020B0604020202020204" pitchFamily="34" charset="0"/>
                    <a:cs typeface="Arial" panose="020B0604020202020204" pitchFamily="34" charset="0"/>
                  </a:rPr>
                  <a:t>Esta herramienta es utilizada para predecir que empresas o industrias crecerán más rápidamente cuando el ingreso de los consumidores aumente a lo largo del tiempo y viceversa.</a:t>
                </a:r>
              </a:p>
              <a:p>
                <a:pPr marL="0" indent="0" algn="just">
                  <a:buNone/>
                </a:pPr>
                <a:r>
                  <a:rPr lang="es-BO" sz="2400" dirty="0"/>
                  <a:t>La elasticidad ingreso </a:t>
                </a:r>
                <a14:m>
                  <m:oMath xmlns:m="http://schemas.openxmlformats.org/officeDocument/2006/math">
                    <m:sSub>
                      <m:sSubPr>
                        <m:ctrlPr>
                          <a:rPr lang="en-US" sz="2400" i="1">
                            <a:latin typeface="Cambria Math" panose="02040503050406030204" pitchFamily="18" charset="0"/>
                          </a:rPr>
                        </m:ctrlPr>
                      </m:sSubPr>
                      <m:e>
                        <m:r>
                          <a:rPr lang="es-MX" sz="2400" b="0" i="1" smtClean="0">
                            <a:latin typeface="Cambria Math" panose="02040503050406030204" pitchFamily="18" charset="0"/>
                          </a:rPr>
                          <m:t>(</m:t>
                        </m:r>
                        <m:r>
                          <a:rPr lang="es-BO" sz="2400" i="1">
                            <a:latin typeface="Cambria Math" panose="02040503050406030204" pitchFamily="18" charset="0"/>
                          </a:rPr>
                          <m:t>𝑒</m:t>
                        </m:r>
                      </m:e>
                      <m:sub>
                        <m:r>
                          <a:rPr lang="es-BO" sz="2400" i="1">
                            <a:latin typeface="Cambria Math" panose="02040503050406030204" pitchFamily="18" charset="0"/>
                          </a:rPr>
                          <m:t>𝐼</m:t>
                        </m:r>
                      </m:sub>
                    </m:sSub>
                  </m:oMath>
                </a14:m>
                <a:r>
                  <a:rPr lang="es-BO" sz="2400" dirty="0"/>
                  <a:t>) mide el grado de sensibilidad de la cantidad demandada ante una variación porcentual que se produce en la cantidad demandada de un bien ante una variación de un 1% en el ingreso de los consumidores.</a:t>
                </a:r>
              </a:p>
              <a:p>
                <a:pPr marL="0" indent="0" algn="just">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𝐼</m:t>
                          </m:r>
                        </m:sub>
                      </m:sSub>
                      <m:r>
                        <a:rPr lang="es-BO" sz="2400" i="1">
                          <a:latin typeface="Cambria Math" panose="02040503050406030204" pitchFamily="18" charset="0"/>
                        </a:rPr>
                        <m:t>=</m:t>
                      </m:r>
                      <m:f>
                        <m:fPr>
                          <m:ctrlPr>
                            <a:rPr lang="en-US" sz="2400" i="1">
                              <a:latin typeface="Cambria Math" panose="02040503050406030204" pitchFamily="18" charset="0"/>
                            </a:rPr>
                          </m:ctrlPr>
                        </m:fPr>
                        <m:num>
                          <m:r>
                            <a:rPr lang="es-BO" sz="2400" i="1">
                              <a:latin typeface="Cambria Math" panose="02040503050406030204" pitchFamily="18" charset="0"/>
                            </a:rPr>
                            <m:t>𝑉𝑎𝑟𝑖𝑎𝑐𝑖𝑜𝑛</m:t>
                          </m:r>
                          <m:r>
                            <a:rPr lang="es-BO" sz="2400" i="1">
                              <a:latin typeface="Cambria Math" panose="02040503050406030204" pitchFamily="18" charset="0"/>
                            </a:rPr>
                            <m:t> </m:t>
                          </m:r>
                          <m:r>
                            <a:rPr lang="es-BO" sz="2400" i="1">
                              <a:latin typeface="Cambria Math" panose="02040503050406030204" pitchFamily="18" charset="0"/>
                            </a:rPr>
                            <m:t>𝑝𝑜𝑟𝑐𝑒𝑛𝑡𝑢𝑎𝑙</m:t>
                          </m:r>
                          <m:r>
                            <a:rPr lang="es-BO" sz="2400" i="1">
                              <a:latin typeface="Cambria Math" panose="02040503050406030204" pitchFamily="18" charset="0"/>
                            </a:rPr>
                            <m:t> </m:t>
                          </m:r>
                          <m:r>
                            <a:rPr lang="es-BO" sz="2400" i="1">
                              <a:latin typeface="Cambria Math" panose="02040503050406030204" pitchFamily="18" charset="0"/>
                            </a:rPr>
                            <m:t>𝑑𝑒</m:t>
                          </m:r>
                          <m:r>
                            <a:rPr lang="es-BO" sz="2400" i="1">
                              <a:latin typeface="Cambria Math" panose="02040503050406030204" pitchFamily="18" charset="0"/>
                            </a:rPr>
                            <m:t> </m:t>
                          </m:r>
                          <m:r>
                            <a:rPr lang="es-BO" sz="2400" i="1">
                              <a:latin typeface="Cambria Math" panose="02040503050406030204" pitchFamily="18" charset="0"/>
                            </a:rPr>
                            <m:t>𝑙𝑎</m:t>
                          </m:r>
                          <m:r>
                            <a:rPr lang="es-BO" sz="2400" i="1">
                              <a:latin typeface="Cambria Math" panose="02040503050406030204" pitchFamily="18" charset="0"/>
                            </a:rPr>
                            <m:t> </m:t>
                          </m:r>
                          <m:r>
                            <a:rPr lang="es-BO" sz="2400" i="1">
                              <a:latin typeface="Cambria Math" panose="02040503050406030204" pitchFamily="18" charset="0"/>
                            </a:rPr>
                            <m:t>𝑐𝑎𝑛𝑡𝑖𝑑𝑎𝑑</m:t>
                          </m:r>
                          <m:r>
                            <a:rPr lang="es-BO" sz="2400" i="1">
                              <a:latin typeface="Cambria Math" panose="02040503050406030204" pitchFamily="18" charset="0"/>
                            </a:rPr>
                            <m:t> </m:t>
                          </m:r>
                          <m:r>
                            <a:rPr lang="es-BO" sz="2400" i="1">
                              <a:latin typeface="Cambria Math" panose="02040503050406030204" pitchFamily="18" charset="0"/>
                            </a:rPr>
                            <m:t>𝑑𝑒𝑚𝑎𝑛𝑑𝑎𝑑𝑎</m:t>
                          </m:r>
                          <m:r>
                            <a:rPr lang="es-BO" sz="2400" i="1">
                              <a:latin typeface="Cambria Math" panose="02040503050406030204" pitchFamily="18" charset="0"/>
                            </a:rPr>
                            <m:t> </m:t>
                          </m:r>
                          <m:r>
                            <a:rPr lang="es-BO" sz="2400" i="1">
                              <a:latin typeface="Cambria Math" panose="02040503050406030204" pitchFamily="18" charset="0"/>
                            </a:rPr>
                            <m:t>𝑑𝑒𝑙</m:t>
                          </m:r>
                          <m:r>
                            <a:rPr lang="es-BO" sz="2400" i="1">
                              <a:latin typeface="Cambria Math" panose="02040503050406030204" pitchFamily="18" charset="0"/>
                            </a:rPr>
                            <m:t> </m:t>
                          </m:r>
                          <m:r>
                            <a:rPr lang="es-BO" sz="2400" i="1">
                              <a:latin typeface="Cambria Math" panose="02040503050406030204" pitchFamily="18" charset="0"/>
                            </a:rPr>
                            <m:t>𝑏𝑖𝑒𝑛</m:t>
                          </m:r>
                          <m:r>
                            <a:rPr lang="es-BO" sz="2400" i="1">
                              <a:latin typeface="Cambria Math" panose="02040503050406030204" pitchFamily="18" charset="0"/>
                            </a:rPr>
                            <m:t> </m:t>
                          </m:r>
                          <m:r>
                            <a:rPr lang="es-BO" sz="2400" i="1">
                              <a:latin typeface="Cambria Math" panose="02040503050406030204" pitchFamily="18" charset="0"/>
                            </a:rPr>
                            <m:t>𝑋</m:t>
                          </m:r>
                        </m:num>
                        <m:den>
                          <m:r>
                            <a:rPr lang="es-BO" sz="2400" i="1">
                              <a:latin typeface="Cambria Math" panose="02040503050406030204" pitchFamily="18" charset="0"/>
                            </a:rPr>
                            <m:t>𝑉𝑎𝑟𝑖𝑎𝑐𝑖𝑜𝑛</m:t>
                          </m:r>
                          <m:r>
                            <a:rPr lang="es-BO" sz="2400" i="1">
                              <a:latin typeface="Cambria Math" panose="02040503050406030204" pitchFamily="18" charset="0"/>
                            </a:rPr>
                            <m:t> </m:t>
                          </m:r>
                          <m:r>
                            <a:rPr lang="es-BO" sz="2400" i="1">
                              <a:latin typeface="Cambria Math" panose="02040503050406030204" pitchFamily="18" charset="0"/>
                            </a:rPr>
                            <m:t>𝑝𝑜𝑟𝑐𝑒𝑛𝑡𝑢𝑎𝑙</m:t>
                          </m:r>
                          <m:r>
                            <a:rPr lang="es-BO" sz="2400" i="1">
                              <a:latin typeface="Cambria Math" panose="02040503050406030204" pitchFamily="18" charset="0"/>
                            </a:rPr>
                            <m:t> </m:t>
                          </m:r>
                          <m:r>
                            <a:rPr lang="es-BO" sz="2400" i="1">
                              <a:latin typeface="Cambria Math" panose="02040503050406030204" pitchFamily="18" charset="0"/>
                            </a:rPr>
                            <m:t>𝑑𝑒𝑙</m:t>
                          </m:r>
                          <m:r>
                            <a:rPr lang="es-BO" sz="2400" i="1">
                              <a:latin typeface="Cambria Math" panose="02040503050406030204" pitchFamily="18" charset="0"/>
                            </a:rPr>
                            <m:t> </m:t>
                          </m:r>
                          <m:r>
                            <a:rPr lang="es-BO" sz="2400" i="1">
                              <a:latin typeface="Cambria Math" panose="02040503050406030204" pitchFamily="18" charset="0"/>
                            </a:rPr>
                            <m:t>𝑖𝑛𝑔𝑟𝑒𝑠𝑜</m:t>
                          </m:r>
                          <m:r>
                            <a:rPr lang="es-BO" sz="2400" i="1">
                              <a:latin typeface="Cambria Math" panose="02040503050406030204" pitchFamily="18" charset="0"/>
                            </a:rPr>
                            <m:t> </m:t>
                          </m:r>
                          <m:r>
                            <a:rPr lang="es-BO" sz="2400" i="1">
                              <a:latin typeface="Cambria Math" panose="02040503050406030204" pitchFamily="18" charset="0"/>
                            </a:rPr>
                            <m:t>𝑑𝑒𝑙</m:t>
                          </m:r>
                          <m:r>
                            <a:rPr lang="es-BO" sz="2400" i="1">
                              <a:latin typeface="Cambria Math" panose="02040503050406030204" pitchFamily="18" charset="0"/>
                            </a:rPr>
                            <m:t> </m:t>
                          </m:r>
                          <m:r>
                            <a:rPr lang="es-BO" sz="2400" i="1">
                              <a:latin typeface="Cambria Math" panose="02040503050406030204" pitchFamily="18" charset="0"/>
                            </a:rPr>
                            <m:t>𝑐𝑜𝑛𝑠𝑢𝑚𝑖𝑑𝑜𝑟</m:t>
                          </m:r>
                        </m:den>
                      </m:f>
                    </m:oMath>
                  </m:oMathPara>
                </a14:m>
                <a:endParaRPr lang="en-US" sz="2400" dirty="0"/>
              </a:p>
              <a:p>
                <a:pPr marL="0" indent="0" algn="just">
                  <a:buNone/>
                </a:pPr>
                <a:endParaRPr lang="en-US" sz="2400" dirty="0">
                  <a:latin typeface="Arial" panose="020B0604020202020204" pitchFamily="34" charset="0"/>
                  <a:cs typeface="Arial" panose="020B0604020202020204" pitchFamily="34" charset="0"/>
                </a:endParaRPr>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95459" y="2017713"/>
                <a:ext cx="11244658" cy="4331572"/>
              </a:xfrm>
              <a:blipFill rotWithShape="0">
                <a:blip r:embed="rId2"/>
                <a:stretch>
                  <a:fillRect l="-813" t="-985" r="-867"/>
                </a:stretch>
              </a:blipFill>
            </p:spPr>
            <p:txBody>
              <a:bodyPr/>
              <a:lstStyle/>
              <a:p>
                <a:r>
                  <a:rPr lang="en-US">
                    <a:noFill/>
                  </a:rPr>
                  <a:t> </a:t>
                </a:r>
              </a:p>
            </p:txBody>
          </p:sp>
        </mc:Fallback>
      </mc:AlternateContent>
    </p:spTree>
    <p:extLst>
      <p:ext uri="{BB962C8B-B14F-4D97-AF65-F5344CB8AC3E}">
        <p14:creationId xmlns:p14="http://schemas.microsoft.com/office/powerpoint/2010/main" val="3729766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Cálculo de la elasticidad ingreso de la demanda</a:t>
            </a:r>
            <a:r>
              <a:rPr lang="en-US" b="1" dirty="0"/>
              <a:t/>
            </a:r>
            <a:br>
              <a:rPr lang="en-US" b="1" dirty="0"/>
            </a:br>
            <a:endParaRPr lang="en-U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05307" y="2017713"/>
                <a:ext cx="11334810" cy="4550512"/>
              </a:xfrm>
            </p:spPr>
            <p:txBody>
              <a:bodyPr/>
              <a:lstStyle/>
              <a:p>
                <a:pPr marL="0" indent="0">
                  <a:buNone/>
                </a:pPr>
                <a:r>
                  <a:rPr lang="es-BO" sz="2400" dirty="0">
                    <a:latin typeface="Arial" panose="020B0604020202020204" pitchFamily="34" charset="0"/>
                    <a:cs typeface="Arial" panose="020B0604020202020204" pitchFamily="34" charset="0"/>
                  </a:rPr>
                  <a:t>El cálculo de esta elasticidad se realiza en el punto y en el arco como en el caso de la elasticidad precio de la demanda. </a:t>
                </a:r>
              </a:p>
              <a:p>
                <a:pPr marL="0" indent="0">
                  <a:buNone/>
                </a:pPr>
                <a:r>
                  <a:rPr lang="es-BO" sz="2400" dirty="0">
                    <a:latin typeface="Arial" panose="020B0604020202020204" pitchFamily="34" charset="0"/>
                    <a:cs typeface="Arial" panose="020B0604020202020204" pitchFamily="34" charset="0"/>
                  </a:rPr>
                  <a:t>La fórmula para el cálculo del coeficiente o valor 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s-BO" sz="2000" i="1">
                              <a:latin typeface="Cambria Math" panose="02040503050406030204" pitchFamily="18" charset="0"/>
                            </a:rPr>
                            <m:t>𝑒</m:t>
                          </m:r>
                        </m:e>
                        <m:sub>
                          <m:r>
                            <a:rPr lang="es-BO" sz="2000" i="1">
                              <a:latin typeface="Cambria Math" panose="02040503050406030204" pitchFamily="18" charset="0"/>
                            </a:rPr>
                            <m:t>𝐼</m:t>
                          </m:r>
                        </m:sub>
                      </m:sSub>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𝐼</m:t>
                          </m:r>
                        </m:den>
                      </m:f>
                      <m:r>
                        <a:rPr lang="es-BO" sz="2000" i="1">
                          <a:latin typeface="Cambria Math" panose="02040503050406030204" pitchFamily="18" charset="0"/>
                        </a:rPr>
                        <m:t>=</m:t>
                      </m:r>
                      <m:f>
                        <m:fPr>
                          <m:ctrlPr>
                            <a:rPr lang="en-US" sz="2000" i="1">
                              <a:latin typeface="Cambria Math" panose="02040503050406030204" pitchFamily="18" charset="0"/>
                            </a:rPr>
                          </m:ctrlPr>
                        </m:fPr>
                        <m:num>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𝑄</m:t>
                              </m:r>
                            </m:den>
                          </m:f>
                          <m:r>
                            <a:rPr lang="es-BO" sz="2000" i="1">
                              <a:latin typeface="Cambria Math" panose="02040503050406030204" pitchFamily="18" charset="0"/>
                            </a:rPr>
                            <m:t>∙100</m:t>
                          </m:r>
                        </m:num>
                        <m:den>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𝐼</m:t>
                              </m:r>
                            </m:num>
                            <m:den>
                              <m:r>
                                <a:rPr lang="es-BO" sz="2000" i="1">
                                  <a:latin typeface="Cambria Math" panose="02040503050406030204" pitchFamily="18" charset="0"/>
                                </a:rPr>
                                <m:t>𝐼</m:t>
                              </m:r>
                            </m:den>
                          </m:f>
                          <m:r>
                            <a:rPr lang="es-BO" sz="2000" i="1">
                              <a:latin typeface="Cambria Math" panose="02040503050406030204" pitchFamily="18" charset="0"/>
                            </a:rPr>
                            <m:t>∙100</m:t>
                          </m:r>
                        </m:den>
                      </m:f>
                      <m:r>
                        <a:rPr lang="es-BO" sz="2000" i="1">
                          <a:latin typeface="Cambria Math" panose="02040503050406030204" pitchFamily="18" charset="0"/>
                        </a:rPr>
                        <m:t>=</m:t>
                      </m:r>
                      <m:f>
                        <m:fPr>
                          <m:ctrlPr>
                            <a:rPr lang="en-US" sz="2000" i="1">
                              <a:latin typeface="Cambria Math" panose="02040503050406030204" pitchFamily="18" charset="0"/>
                            </a:rPr>
                          </m:ctrlPr>
                        </m:fPr>
                        <m:num>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𝑄</m:t>
                              </m:r>
                            </m:den>
                          </m:f>
                        </m:num>
                        <m:den>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𝐼</m:t>
                              </m:r>
                            </m:num>
                            <m:den>
                              <m:r>
                                <a:rPr lang="es-BO" sz="2000" i="1">
                                  <a:latin typeface="Cambria Math" panose="02040503050406030204" pitchFamily="18" charset="0"/>
                                </a:rPr>
                                <m:t>𝐼</m:t>
                              </m:r>
                            </m:den>
                          </m:f>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𝐼</m:t>
                          </m:r>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𝐼</m:t>
                          </m:r>
                        </m:num>
                        <m:den>
                          <m:r>
                            <a:rPr lang="es-BO" sz="2000" i="1">
                              <a:latin typeface="Cambria Math" panose="02040503050406030204" pitchFamily="18" charset="0"/>
                            </a:rPr>
                            <m:t>𝑄</m:t>
                          </m:r>
                        </m:den>
                      </m:f>
                    </m:oMath>
                  </m:oMathPara>
                </a14:m>
                <a:endParaRPr lang="en-US" sz="2000" dirty="0"/>
              </a:p>
              <a:p>
                <a:pPr marL="0" indent="0">
                  <a:buNone/>
                </a:pPr>
                <a:endParaRPr lang="en-US" dirty="0"/>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05307" y="2017713"/>
                <a:ext cx="11334810" cy="4550512"/>
              </a:xfrm>
              <a:blipFill rotWithShape="0">
                <a:blip r:embed="rId2"/>
                <a:stretch>
                  <a:fillRect l="-806" t="-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redondeado 3"/>
              <p:cNvSpPr/>
              <p:nvPr/>
            </p:nvSpPr>
            <p:spPr bwMode="auto">
              <a:xfrm>
                <a:off x="4584878" y="5100033"/>
                <a:ext cx="2884868" cy="1171977"/>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000" i="1" dirty="0">
                  <a:latin typeface="Cambria Math" panose="02040503050406030204" pitchFamily="18" charset="0"/>
                </a:endParaRPr>
              </a:p>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s-BO" sz="2000" i="1">
                              <a:latin typeface="Cambria Math" panose="02040503050406030204" pitchFamily="18" charset="0"/>
                            </a:rPr>
                            <m:t>𝑒</m:t>
                          </m:r>
                        </m:e>
                        <m:sub>
                          <m:r>
                            <a:rPr lang="es-BO" sz="2000" i="1">
                              <a:latin typeface="Cambria Math" panose="02040503050406030204" pitchFamily="18" charset="0"/>
                            </a:rPr>
                            <m:t>𝐼</m:t>
                          </m:r>
                        </m:sub>
                      </m:sSub>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𝐼</m:t>
                          </m:r>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𝐼</m:t>
                          </m:r>
                        </m:num>
                        <m:den>
                          <m:r>
                            <a:rPr lang="es-BO" sz="2000" i="1">
                              <a:latin typeface="Cambria Math" panose="02040503050406030204" pitchFamily="18" charset="0"/>
                            </a:rPr>
                            <m:t>𝑄</m:t>
                          </m:r>
                        </m:den>
                      </m:f>
                    </m:oMath>
                  </m:oMathPara>
                </a14:m>
                <a:endParaRPr kumimoji="0" lang="en-US" sz="2000" b="0" i="0" u="none" strike="noStrike" cap="none" normalizeH="0" baseline="0" dirty="0">
                  <a:ln>
                    <a:noFill/>
                  </a:ln>
                  <a:solidFill>
                    <a:schemeClr val="tx1"/>
                  </a:solidFill>
                  <a:effectLst/>
                  <a:latin typeface="Tahoma" pitchFamily="34" charset="0"/>
                </a:endParaRPr>
              </a:p>
            </p:txBody>
          </p:sp>
        </mc:Choice>
        <mc:Fallback xmlns="">
          <p:sp>
            <p:nvSpPr>
              <p:cNvPr id="4" name="Rectángulo redondeado 3"/>
              <p:cNvSpPr>
                <a:spLocks noRot="1" noChangeAspect="1" noMove="1" noResize="1" noEditPoints="1" noAdjustHandles="1" noChangeArrowheads="1" noChangeShapeType="1" noTextEdit="1"/>
              </p:cNvSpPr>
              <p:nvPr/>
            </p:nvSpPr>
            <p:spPr bwMode="auto">
              <a:xfrm>
                <a:off x="4584878" y="5100033"/>
                <a:ext cx="2884868" cy="1171977"/>
              </a:xfrm>
              <a:prstGeom prst="roundRect">
                <a:avLst/>
              </a:prstGeom>
              <a:blipFill rotWithShape="0">
                <a:blip r:embed="rId3"/>
                <a:stretch>
                  <a:fillRect/>
                </a:stretch>
              </a:blipFill>
              <a:ln w="9525" cap="flat" cmpd="sng" algn="ctr">
                <a:solidFill>
                  <a:schemeClr val="tx1"/>
                </a:solidFill>
                <a:prstDash val="solid"/>
                <a:miter lim="800000"/>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3380549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Tipos de elasticidad ingreso de la demanda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08338" y="2017713"/>
                <a:ext cx="11231779" cy="4114800"/>
              </a:xfrm>
            </p:spPr>
            <p:txBody>
              <a:bodyPr/>
              <a:lstStyle/>
              <a:p>
                <a:pPr marL="0" indent="0">
                  <a:buNone/>
                </a:pPr>
                <a:r>
                  <a:rPr lang="es-BO" sz="2400" dirty="0">
                    <a:latin typeface="Arial" panose="020B0604020202020204" pitchFamily="34" charset="0"/>
                    <a:cs typeface="Arial" panose="020B0604020202020204" pitchFamily="34" charset="0"/>
                  </a:rPr>
                  <a:t>Los diferentes valores del cálculo de esta elasticidad pueden ser:</a:t>
                </a:r>
              </a:p>
              <a:p>
                <a:pPr lvl="0">
                  <a:buFont typeface="Wingdings" panose="05000000000000000000" pitchFamily="2" charset="2"/>
                  <a:buChar char="ü"/>
                </a:pPr>
                <a:r>
                  <a:rPr lang="es-BO" sz="2400" dirty="0">
                    <a:latin typeface="Arial" panose="020B0604020202020204" pitchFamily="34" charset="0"/>
                    <a:cs typeface="Arial" panose="020B0604020202020204" pitchFamily="34" charset="0"/>
                  </a:rPr>
                  <a:t>Si,  la</a:t>
                </a:r>
                <a14:m>
                  <m:oMath xmlns:m="http://schemas.openxmlformats.org/officeDocument/2006/math">
                    <m:sSub>
                      <m:sSubPr>
                        <m:ctrlPr>
                          <a:rPr lang="en-US" sz="2400" i="1">
                            <a:latin typeface="Cambria Math" panose="02040503050406030204" pitchFamily="18" charset="0"/>
                          </a:rPr>
                        </m:ctrlPr>
                      </m:sSubPr>
                      <m:e>
                        <m:r>
                          <a:rPr lang="es-MX" sz="2400" b="0" i="1" smtClean="0">
                            <a:latin typeface="Cambria Math" panose="02040503050406030204" pitchFamily="18" charset="0"/>
                          </a:rPr>
                          <m:t> </m:t>
                        </m:r>
                        <m:r>
                          <a:rPr lang="es-BO" sz="2400" i="1">
                            <a:latin typeface="Cambria Math" panose="02040503050406030204" pitchFamily="18" charset="0"/>
                          </a:rPr>
                          <m:t>𝑒</m:t>
                        </m:r>
                      </m:e>
                      <m:sub>
                        <m:r>
                          <a:rPr lang="es-BO" sz="2400" i="1">
                            <a:latin typeface="Cambria Math" panose="02040503050406030204" pitchFamily="18" charset="0"/>
                          </a:rPr>
                          <m:t>𝐼</m:t>
                        </m:r>
                      </m:sub>
                    </m:sSub>
                    <m:r>
                      <a:rPr lang="es-BO" sz="2400">
                        <a:latin typeface="Cambria Math" panose="02040503050406030204" pitchFamily="18" charset="0"/>
                      </a:rPr>
                      <m:t> &gt; 0</m:t>
                    </m:r>
                  </m:oMath>
                </a14:m>
                <a:r>
                  <a:rPr lang="es-BO" sz="2400" dirty="0">
                    <a:latin typeface="Arial" panose="020B0604020202020204" pitchFamily="34" charset="0"/>
                    <a:cs typeface="Arial" panose="020B0604020202020204" pitchFamily="34" charset="0"/>
                  </a:rPr>
                  <a:t> = Bienes normales</a:t>
                </a:r>
              </a:p>
              <a:p>
                <a:pPr marL="0" lvl="0" indent="0">
                  <a:buNone/>
                </a:pPr>
                <a:endParaRPr lang="es-BO" sz="2400" dirty="0">
                  <a:latin typeface="Arial" panose="020B0604020202020204" pitchFamily="34" charset="0"/>
                  <a:cs typeface="Arial" panose="020B0604020202020204" pitchFamily="34" charset="0"/>
                </a:endParaRPr>
              </a:p>
              <a:p>
                <a:pPr lvl="0">
                  <a:buFont typeface="Wingdings" panose="05000000000000000000" pitchFamily="2" charset="2"/>
                  <a:buChar char="ü"/>
                </a:pPr>
                <a:r>
                  <a:rPr lang="es-BO" sz="2400" dirty="0">
                    <a:latin typeface="Arial" panose="020B0604020202020204" pitchFamily="34" charset="0"/>
                    <a:cs typeface="Arial" panose="020B0604020202020204" pitchFamily="34" charset="0"/>
                  </a:rPr>
                  <a:t>Si, la </a:t>
                </a:r>
                <a14:m>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𝐼</m:t>
                        </m:r>
                      </m:sub>
                    </m:sSub>
                    <m:r>
                      <a:rPr lang="es-BO" sz="2400">
                        <a:latin typeface="Cambria Math" panose="02040503050406030204" pitchFamily="18" charset="0"/>
                      </a:rPr>
                      <m:t> &lt; 0=</m:t>
                    </m:r>
                  </m:oMath>
                </a14:m>
                <a:r>
                  <a:rPr lang="es-BO" sz="2400" dirty="0">
                    <a:latin typeface="Arial" panose="020B0604020202020204" pitchFamily="34" charset="0"/>
                    <a:cs typeface="Arial" panose="020B0604020202020204" pitchFamily="34" charset="0"/>
                  </a:rPr>
                  <a:t> Bienes inferiores</a:t>
                </a:r>
                <a:endParaRPr lang="en-US" sz="2400" dirty="0">
                  <a:latin typeface="Arial" panose="020B0604020202020204" pitchFamily="34" charset="0"/>
                  <a:cs typeface="Arial" panose="020B0604020202020204" pitchFamily="34" charset="0"/>
                </a:endParaRPr>
              </a:p>
              <a:p>
                <a:pPr marL="0" lvl="0" indent="0">
                  <a:buNone/>
                </a:pPr>
                <a:endParaRPr lang="en-US" sz="2400" dirty="0">
                  <a:latin typeface="Arial" panose="020B0604020202020204" pitchFamily="34" charset="0"/>
                  <a:cs typeface="Arial" panose="020B0604020202020204" pitchFamily="34" charset="0"/>
                </a:endParaRPr>
              </a:p>
              <a:p>
                <a:pPr lvl="0">
                  <a:buFont typeface="Wingdings" panose="05000000000000000000" pitchFamily="2" charset="2"/>
                  <a:buChar char="ü"/>
                </a:pPr>
                <a:r>
                  <a:rPr lang="es-BO" sz="2400" dirty="0">
                    <a:latin typeface="Arial" panose="020B0604020202020204" pitchFamily="34" charset="0"/>
                    <a:cs typeface="Arial" panose="020B0604020202020204" pitchFamily="34" charset="0"/>
                  </a:rPr>
                  <a:t>Si la </a:t>
                </a:r>
                <a14:m>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𝐼</m:t>
                        </m:r>
                      </m:sub>
                    </m:sSub>
                    <m:r>
                      <a:rPr lang="es-MX" sz="2400" b="0" i="0" smtClean="0">
                        <a:latin typeface="Cambria Math" panose="02040503050406030204" pitchFamily="18" charset="0"/>
                      </a:rPr>
                      <m:t> </m:t>
                    </m:r>
                    <m:r>
                      <m:rPr>
                        <m:sty m:val="p"/>
                      </m:rPr>
                      <a:rPr lang="es-MX" sz="2400" b="0" i="0" smtClean="0">
                        <a:latin typeface="Cambria Math" panose="02040503050406030204" pitchFamily="18" charset="0"/>
                      </a:rPr>
                      <m:t>se</m:t>
                    </m:r>
                    <m:r>
                      <a:rPr lang="es-MX" sz="2400" b="0" i="0" smtClean="0">
                        <a:latin typeface="Cambria Math" panose="02040503050406030204" pitchFamily="18" charset="0"/>
                      </a:rPr>
                      <m:t> </m:t>
                    </m:r>
                    <m:r>
                      <m:rPr>
                        <m:sty m:val="p"/>
                      </m:rPr>
                      <a:rPr lang="es-MX" sz="2400" b="0" i="0" smtClean="0">
                        <a:latin typeface="Cambria Math" panose="02040503050406030204" pitchFamily="18" charset="0"/>
                      </a:rPr>
                      <m:t>encuentra</m:t>
                    </m:r>
                    <m:r>
                      <a:rPr lang="es-MX" sz="2400" b="0" i="0" smtClean="0">
                        <a:latin typeface="Cambria Math" panose="02040503050406030204" pitchFamily="18" charset="0"/>
                      </a:rPr>
                      <m:t> </m:t>
                    </m:r>
                    <m:r>
                      <m:rPr>
                        <m:sty m:val="p"/>
                      </m:rPr>
                      <a:rPr lang="es-MX" sz="2400" b="0" i="0" smtClean="0">
                        <a:latin typeface="Cambria Math" panose="02040503050406030204" pitchFamily="18" charset="0"/>
                      </a:rPr>
                      <m:t>en</m:t>
                    </m:r>
                    <m:r>
                      <a:rPr lang="es-MX" sz="2400" b="0" i="0" smtClean="0">
                        <a:latin typeface="Cambria Math" panose="02040503050406030204" pitchFamily="18" charset="0"/>
                      </a:rPr>
                      <m:t> </m:t>
                    </m:r>
                    <m:r>
                      <m:rPr>
                        <m:sty m:val="p"/>
                      </m:rPr>
                      <a:rPr lang="es-MX" sz="2400" b="0" i="0" smtClean="0">
                        <a:latin typeface="Cambria Math" panose="02040503050406030204" pitchFamily="18" charset="0"/>
                      </a:rPr>
                      <m:t>el</m:t>
                    </m:r>
                    <m:r>
                      <a:rPr lang="es-MX" sz="2400" b="0" i="0" smtClean="0">
                        <a:latin typeface="Cambria Math" panose="02040503050406030204" pitchFamily="18" charset="0"/>
                      </a:rPr>
                      <m:t> </m:t>
                    </m:r>
                    <m:r>
                      <m:rPr>
                        <m:sty m:val="p"/>
                      </m:rPr>
                      <a:rPr lang="es-MX" sz="2400" b="0" i="0" smtClean="0">
                        <a:latin typeface="Cambria Math" panose="02040503050406030204" pitchFamily="18" charset="0"/>
                      </a:rPr>
                      <m:t>siguiente</m:t>
                    </m:r>
                    <m:r>
                      <a:rPr lang="es-MX" sz="2400" b="0" i="0" smtClean="0">
                        <a:latin typeface="Cambria Math" panose="02040503050406030204" pitchFamily="18" charset="0"/>
                      </a:rPr>
                      <m:t> </m:t>
                    </m:r>
                    <m:r>
                      <m:rPr>
                        <m:sty m:val="p"/>
                      </m:rPr>
                      <a:rPr lang="es-MX" sz="2400" b="0" i="0" smtClean="0">
                        <a:latin typeface="Cambria Math" panose="02040503050406030204" pitchFamily="18" charset="0"/>
                      </a:rPr>
                      <m:t>intervalo</m:t>
                    </m:r>
                    <m:r>
                      <a:rPr lang="es-MX" sz="2400" b="0" i="0" smtClean="0">
                        <a:latin typeface="Cambria Math" panose="02040503050406030204" pitchFamily="18" charset="0"/>
                      </a:rPr>
                      <m:t> </m:t>
                    </m:r>
                    <m:r>
                      <a:rPr lang="es-BO" sz="2400" b="0" i="1">
                        <a:latin typeface="Cambria Math" panose="02040503050406030204" pitchFamily="18" charset="0"/>
                      </a:rPr>
                      <m:t>0</m:t>
                    </m:r>
                    <m:r>
                      <a:rPr lang="es-BO" sz="2400" b="0">
                        <a:latin typeface="Cambria Math" panose="02040503050406030204" pitchFamily="18" charset="0"/>
                      </a:rPr>
                      <m:t> &lt;</m:t>
                    </m:r>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𝐼</m:t>
                        </m:r>
                      </m:sub>
                    </m:sSub>
                    <m:r>
                      <m:rPr>
                        <m:nor/>
                      </m:rPr>
                      <a:rPr lang="es-MX" sz="2400" b="0" i="0" smtClean="0"/>
                      <m:t> </m:t>
                    </m:r>
                    <m:r>
                      <m:rPr>
                        <m:nor/>
                      </m:rPr>
                      <a:rPr lang="en-US" sz="2400"/>
                      <m:t>≤</m:t>
                    </m:r>
                    <m:r>
                      <a:rPr lang="es-BO" sz="2400" b="0" i="1">
                        <a:latin typeface="Cambria Math" panose="02040503050406030204" pitchFamily="18" charset="0"/>
                      </a:rPr>
                      <m:t>1</m:t>
                    </m:r>
                    <m:r>
                      <a:rPr lang="es-BO" sz="2400">
                        <a:latin typeface="Cambria Math" panose="02040503050406030204" pitchFamily="18" charset="0"/>
                      </a:rPr>
                      <m:t>= </m:t>
                    </m:r>
                  </m:oMath>
                </a14:m>
                <a:r>
                  <a:rPr lang="es-BO" sz="2400" dirty="0">
                    <a:latin typeface="Arial" panose="020B0604020202020204" pitchFamily="34" charset="0"/>
                    <a:cs typeface="Arial" panose="020B0604020202020204" pitchFamily="34" charset="0"/>
                  </a:rPr>
                  <a:t>Bienes de primera necesidad</a:t>
                </a:r>
              </a:p>
              <a:p>
                <a:pPr lvl="0">
                  <a:buFont typeface="Wingdings" panose="05000000000000000000" pitchFamily="2" charset="2"/>
                  <a:buChar char="ü"/>
                </a:pPr>
                <a:endParaRPr lang="en-US" sz="2400" dirty="0">
                  <a:latin typeface="Arial" panose="020B0604020202020204" pitchFamily="34" charset="0"/>
                  <a:cs typeface="Arial" panose="020B0604020202020204" pitchFamily="34" charset="0"/>
                </a:endParaRPr>
              </a:p>
              <a:p>
                <a:pPr lvl="0">
                  <a:buFont typeface="Wingdings" panose="05000000000000000000" pitchFamily="2" charset="2"/>
                  <a:buChar char="ü"/>
                </a:pPr>
                <a:r>
                  <a:rPr lang="en-US" sz="2400" dirty="0">
                    <a:latin typeface="Arial" panose="020B0604020202020204" pitchFamily="34" charset="0"/>
                    <a:cs typeface="Arial" panose="020B0604020202020204" pitchFamily="34" charset="0"/>
                  </a:rPr>
                  <a:t>Si la  </a:t>
                </a:r>
                <a14:m>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𝐼</m:t>
                        </m:r>
                      </m:sub>
                    </m:sSub>
                    <m:r>
                      <a:rPr lang="es-BO" sz="2400">
                        <a:latin typeface="Cambria Math" panose="02040503050406030204" pitchFamily="18" charset="0"/>
                      </a:rPr>
                      <m:t> &gt; 1</m:t>
                    </m:r>
                  </m:oMath>
                </a14:m>
                <a:r>
                  <a:rPr lang="es-BO" sz="2400" dirty="0">
                    <a:latin typeface="Arial" panose="020B0604020202020204" pitchFamily="34" charset="0"/>
                    <a:cs typeface="Arial" panose="020B0604020202020204" pitchFamily="34" charset="0"/>
                  </a:rPr>
                  <a:t> </a:t>
                </a:r>
                <a14:m>
                  <m:oMath xmlns:m="http://schemas.openxmlformats.org/officeDocument/2006/math">
                    <m:r>
                      <a:rPr lang="es-BO" sz="2400">
                        <a:latin typeface="Cambria Math" panose="02040503050406030204" pitchFamily="18" charset="0"/>
                      </a:rPr>
                      <m:t>=</m:t>
                    </m:r>
                  </m:oMath>
                </a14:m>
                <a:r>
                  <a:rPr lang="es-BO" sz="2400" dirty="0">
                    <a:latin typeface="Arial" panose="020B0604020202020204" pitchFamily="34" charset="0"/>
                    <a:cs typeface="Arial" panose="020B0604020202020204" pitchFamily="34" charset="0"/>
                  </a:rPr>
                  <a:t> Bienes de lujo.</a:t>
                </a: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08338" y="2017713"/>
                <a:ext cx="11231779" cy="4114800"/>
              </a:xfrm>
              <a:blipFill rotWithShape="0">
                <a:blip r:embed="rId2"/>
                <a:stretch>
                  <a:fillRect l="-814" t="-1037"/>
                </a:stretch>
              </a:blipFill>
            </p:spPr>
            <p:txBody>
              <a:bodyPr/>
              <a:lstStyle/>
              <a:p>
                <a:r>
                  <a:rPr lang="en-US">
                    <a:noFill/>
                  </a:rPr>
                  <a:t> </a:t>
                </a:r>
              </a:p>
            </p:txBody>
          </p:sp>
        </mc:Fallback>
      </mc:AlternateContent>
    </p:spTree>
    <p:extLst>
      <p:ext uri="{BB962C8B-B14F-4D97-AF65-F5344CB8AC3E}">
        <p14:creationId xmlns:p14="http://schemas.microsoft.com/office/powerpoint/2010/main" val="287329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3"/>
            <a:r>
              <a:rPr lang="es-BO" sz="2400" b="1" dirty="0">
                <a:latin typeface="Algerian" panose="04020705040A02060702" pitchFamily="82" charset="0"/>
              </a:rPr>
              <a:t>Factores que influyen en la elasticidad precio de la demanda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p:sp>
        <p:nvSpPr>
          <p:cNvPr id="3" name="Marcador de contenido 2"/>
          <p:cNvSpPr>
            <a:spLocks noGrp="1"/>
          </p:cNvSpPr>
          <p:nvPr>
            <p:ph idx="1"/>
          </p:nvPr>
        </p:nvSpPr>
        <p:spPr>
          <a:xfrm>
            <a:off x="1017431" y="2017713"/>
            <a:ext cx="10922686" cy="4114800"/>
          </a:xfrm>
        </p:spPr>
        <p:txBody>
          <a:bodyPr/>
          <a:lstStyle/>
          <a:p>
            <a:pPr marL="0" indent="0">
              <a:buNone/>
            </a:pPr>
            <a:r>
              <a:rPr lang="es-BO" sz="2400" dirty="0">
                <a:latin typeface="Arial" panose="020B0604020202020204" pitchFamily="34" charset="0"/>
                <a:cs typeface="Arial" panose="020B0604020202020204" pitchFamily="34" charset="0"/>
              </a:rPr>
              <a:t>a) El tipo de bien</a:t>
            </a:r>
          </a:p>
          <a:p>
            <a:pPr marL="457200" indent="-457200">
              <a:buAutoNum type="alphaLcParenR"/>
            </a:pPr>
            <a:endParaRPr lang="es-BO" sz="2400" dirty="0">
              <a:latin typeface="Arial" panose="020B0604020202020204" pitchFamily="34" charset="0"/>
              <a:cs typeface="Arial" panose="020B0604020202020204" pitchFamily="34" charset="0"/>
            </a:endParaRPr>
          </a:p>
          <a:p>
            <a:pPr marL="0" indent="0">
              <a:buNone/>
            </a:pPr>
            <a:r>
              <a:rPr lang="es-BO" sz="2400" dirty="0">
                <a:latin typeface="Arial" panose="020B0604020202020204" pitchFamily="34" charset="0"/>
                <a:cs typeface="Arial" panose="020B0604020202020204" pitchFamily="34" charset="0"/>
              </a:rPr>
              <a:t>b) Número de usos que tenga un bien</a:t>
            </a:r>
          </a:p>
          <a:p>
            <a:pPr marL="0" indent="0">
              <a:buNone/>
            </a:pPr>
            <a:endParaRPr lang="es-BO" sz="2400" dirty="0">
              <a:latin typeface="Arial" panose="020B0604020202020204" pitchFamily="34" charset="0"/>
              <a:cs typeface="Arial" panose="020B0604020202020204" pitchFamily="34" charset="0"/>
            </a:endParaRPr>
          </a:p>
          <a:p>
            <a:pPr marL="0" indent="0">
              <a:buNone/>
            </a:pPr>
            <a:r>
              <a:rPr lang="es-BO" sz="2400" dirty="0">
                <a:latin typeface="Arial" panose="020B0604020202020204" pitchFamily="34" charset="0"/>
                <a:cs typeface="Arial" panose="020B0604020202020204" pitchFamily="34" charset="0"/>
              </a:rPr>
              <a:t>c) Disponibilidad de bienes sustitutos cercanos</a:t>
            </a:r>
          </a:p>
          <a:p>
            <a:pPr marL="0" indent="0">
              <a:buNone/>
            </a:pPr>
            <a:r>
              <a:rPr lang="es-BO" sz="2400" dirty="0">
                <a:latin typeface="Arial" panose="020B0604020202020204" pitchFamily="34" charset="0"/>
                <a:cs typeface="Arial" panose="020B0604020202020204" pitchFamily="34" charset="0"/>
              </a:rPr>
              <a:t> </a:t>
            </a:r>
          </a:p>
          <a:p>
            <a:pPr marL="0" indent="0">
              <a:buNone/>
            </a:pPr>
            <a:r>
              <a:rPr lang="es-BO" sz="2400" dirty="0">
                <a:latin typeface="Arial" panose="020B0604020202020204" pitchFamily="34" charset="0"/>
                <a:cs typeface="Arial" panose="020B0604020202020204" pitchFamily="34" charset="0"/>
              </a:rPr>
              <a:t>d) Proporción del ingreso gastado en un bien</a:t>
            </a:r>
          </a:p>
          <a:p>
            <a:pPr marL="0" indent="0">
              <a:buNone/>
            </a:pPr>
            <a:endParaRPr lang="es-BO" sz="2400" dirty="0">
              <a:latin typeface="Arial" panose="020B0604020202020204" pitchFamily="34" charset="0"/>
              <a:cs typeface="Arial" panose="020B0604020202020204" pitchFamily="34" charset="0"/>
            </a:endParaRPr>
          </a:p>
          <a:p>
            <a:pPr marL="0" indent="0">
              <a:buNone/>
            </a:pPr>
            <a:r>
              <a:rPr lang="es-BO" sz="2400" dirty="0">
                <a:latin typeface="Arial" panose="020B0604020202020204" pitchFamily="34" charset="0"/>
                <a:cs typeface="Arial" panose="020B0604020202020204" pitchFamily="34" charset="0"/>
              </a:rPr>
              <a:t>e) El horizonte temporal. </a:t>
            </a:r>
          </a:p>
        </p:txBody>
      </p:sp>
    </p:spTree>
    <p:extLst>
      <p:ext uri="{BB962C8B-B14F-4D97-AF65-F5344CB8AC3E}">
        <p14:creationId xmlns:p14="http://schemas.microsoft.com/office/powerpoint/2010/main" val="1355851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1"/>
            <a:r>
              <a:rPr lang="es-ES" sz="2400" b="1" dirty="0">
                <a:latin typeface="Algerian" panose="04020705040A02060702" pitchFamily="82" charset="0"/>
              </a:rPr>
              <a:t>Elasticidad precio de la oferta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592427" y="1914682"/>
                <a:ext cx="11332873" cy="4717938"/>
              </a:xfrm>
            </p:spPr>
            <p:txBody>
              <a:bodyPr/>
              <a:lstStyle/>
              <a:p>
                <a:pPr marL="0" indent="0" algn="just">
                  <a:buNone/>
                </a:pPr>
                <a:r>
                  <a:rPr lang="es-BO" sz="2400" dirty="0">
                    <a:latin typeface="Arial" panose="020B0604020202020204" pitchFamily="34" charset="0"/>
                    <a:cs typeface="Arial" panose="020B0604020202020204" pitchFamily="34" charset="0"/>
                  </a:rPr>
                  <a:t>La elasticidad de la oferta permite medir la variación que se produce en la cantidad ofrecida de un bien (Q) ante una variación en su precio (P), es decir mide la capacidad de reacción o respuesta de los ofertantes para incrementar o disminuir la producción ante cambios en los precios de los bienes. Algebraicamente se tiene:</a:t>
                </a:r>
              </a:p>
              <a:p>
                <a:pPr marL="0" indent="0" algn="just">
                  <a:buNone/>
                </a:pPr>
                <a:endParaRPr lang="es-BO" sz="24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s-BO" sz="1800" i="1">
                              <a:latin typeface="Cambria Math" panose="02040503050406030204" pitchFamily="18" charset="0"/>
                            </a:rPr>
                            <m:t>𝑒</m:t>
                          </m:r>
                        </m:e>
                        <m:sub>
                          <m:r>
                            <a:rPr lang="es-BO" sz="1800" i="1">
                              <a:latin typeface="Cambria Math" panose="02040503050406030204" pitchFamily="18" charset="0"/>
                            </a:rPr>
                            <m:t>0</m:t>
                          </m:r>
                        </m:sub>
                      </m:sSub>
                      <m:r>
                        <a:rPr lang="es-BO" sz="1800" i="1">
                          <a:latin typeface="Cambria Math" panose="02040503050406030204" pitchFamily="18" charset="0"/>
                        </a:rPr>
                        <m:t>=</m:t>
                      </m:r>
                      <m:f>
                        <m:fPr>
                          <m:ctrlPr>
                            <a:rPr lang="en-US" sz="1800" i="1">
                              <a:latin typeface="Cambria Math" panose="02040503050406030204" pitchFamily="18" charset="0"/>
                            </a:rPr>
                          </m:ctrlPr>
                        </m:fPr>
                        <m:num>
                          <m:r>
                            <a:rPr lang="es-BO" sz="1800" i="1">
                              <a:latin typeface="Cambria Math" panose="02040503050406030204" pitchFamily="18" charset="0"/>
                            </a:rPr>
                            <m:t>𝑉𝑎𝑟𝑖𝑎𝑐𝑖</m:t>
                          </m:r>
                          <m:r>
                            <a:rPr lang="es-BO" sz="1800" i="1">
                              <a:latin typeface="Cambria Math" panose="02040503050406030204" pitchFamily="18" charset="0"/>
                            </a:rPr>
                            <m:t>ó</m:t>
                          </m:r>
                          <m:r>
                            <a:rPr lang="es-BO" sz="1800" i="1">
                              <a:latin typeface="Cambria Math" panose="02040503050406030204" pitchFamily="18" charset="0"/>
                            </a:rPr>
                            <m:t>𝑛</m:t>
                          </m:r>
                          <m:r>
                            <a:rPr lang="es-BO" sz="1800" i="1">
                              <a:latin typeface="Cambria Math" panose="02040503050406030204" pitchFamily="18" charset="0"/>
                            </a:rPr>
                            <m:t> </m:t>
                          </m:r>
                          <m:r>
                            <a:rPr lang="es-BO" sz="1800" i="1">
                              <a:latin typeface="Cambria Math" panose="02040503050406030204" pitchFamily="18" charset="0"/>
                            </a:rPr>
                            <m:t>𝑝𝑜𝑟𝑐𝑒𝑛𝑡𝑢𝑎𝑙</m:t>
                          </m:r>
                          <m:r>
                            <a:rPr lang="es-BO" sz="1800" i="1">
                              <a:latin typeface="Cambria Math" panose="02040503050406030204" pitchFamily="18" charset="0"/>
                            </a:rPr>
                            <m:t> </m:t>
                          </m:r>
                          <m:r>
                            <a:rPr lang="es-BO" sz="1800" i="1">
                              <a:latin typeface="Cambria Math" panose="02040503050406030204" pitchFamily="18" charset="0"/>
                            </a:rPr>
                            <m:t>𝑑𝑒</m:t>
                          </m:r>
                          <m:r>
                            <a:rPr lang="es-BO" sz="1800" i="1">
                              <a:latin typeface="Cambria Math" panose="02040503050406030204" pitchFamily="18" charset="0"/>
                            </a:rPr>
                            <m:t> </m:t>
                          </m:r>
                          <m:r>
                            <a:rPr lang="es-BO" sz="1800" i="1">
                              <a:latin typeface="Cambria Math" panose="02040503050406030204" pitchFamily="18" charset="0"/>
                            </a:rPr>
                            <m:t>𝑙𝑎</m:t>
                          </m:r>
                          <m:r>
                            <a:rPr lang="es-BO" sz="1800" i="1">
                              <a:latin typeface="Cambria Math" panose="02040503050406030204" pitchFamily="18" charset="0"/>
                            </a:rPr>
                            <m:t> </m:t>
                          </m:r>
                          <m:r>
                            <a:rPr lang="es-BO" sz="1800" i="1">
                              <a:latin typeface="Cambria Math" panose="02040503050406030204" pitchFamily="18" charset="0"/>
                            </a:rPr>
                            <m:t>𝑐𝑎𝑛𝑡𝑖𝑑𝑎𝑑</m:t>
                          </m:r>
                          <m:r>
                            <a:rPr lang="es-BO" sz="1800" i="1">
                              <a:latin typeface="Cambria Math" panose="02040503050406030204" pitchFamily="18" charset="0"/>
                            </a:rPr>
                            <m:t> </m:t>
                          </m:r>
                          <m:r>
                            <a:rPr lang="es-BO" sz="1800" i="1">
                              <a:latin typeface="Cambria Math" panose="02040503050406030204" pitchFamily="18" charset="0"/>
                            </a:rPr>
                            <m:t>𝑜𝑓𝑟𝑒𝑐𝑖𝑑𝑎</m:t>
                          </m:r>
                          <m:r>
                            <a:rPr lang="es-BO" sz="1800" i="1">
                              <a:latin typeface="Cambria Math" panose="02040503050406030204" pitchFamily="18" charset="0"/>
                            </a:rPr>
                            <m:t> </m:t>
                          </m:r>
                          <m:r>
                            <a:rPr lang="es-BO" sz="1800" i="1">
                              <a:latin typeface="Cambria Math" panose="02040503050406030204" pitchFamily="18" charset="0"/>
                            </a:rPr>
                            <m:t>𝑑𝑒𝑙</m:t>
                          </m:r>
                          <m:r>
                            <a:rPr lang="es-BO" sz="1800" i="1">
                              <a:latin typeface="Cambria Math" panose="02040503050406030204" pitchFamily="18" charset="0"/>
                            </a:rPr>
                            <m:t> </m:t>
                          </m:r>
                          <m:r>
                            <a:rPr lang="es-BO" sz="1800" i="1">
                              <a:latin typeface="Cambria Math" panose="02040503050406030204" pitchFamily="18" charset="0"/>
                            </a:rPr>
                            <m:t>𝑏𝑖𝑒𝑛</m:t>
                          </m:r>
                          <m:r>
                            <a:rPr lang="es-BO" sz="1800" i="1">
                              <a:latin typeface="Cambria Math" panose="02040503050406030204" pitchFamily="18" charset="0"/>
                            </a:rPr>
                            <m:t> </m:t>
                          </m:r>
                          <m:r>
                            <a:rPr lang="es-BO" sz="1800" i="1">
                              <a:latin typeface="Cambria Math" panose="02040503050406030204" pitchFamily="18" charset="0"/>
                            </a:rPr>
                            <m:t>𝑋</m:t>
                          </m:r>
                          <m:r>
                            <a:rPr lang="es-BO" sz="1800" i="1">
                              <a:latin typeface="Cambria Math" panose="02040503050406030204" pitchFamily="18" charset="0"/>
                            </a:rPr>
                            <m:t> </m:t>
                          </m:r>
                        </m:num>
                        <m:den>
                          <m:r>
                            <a:rPr lang="es-BO" sz="1800" i="1">
                              <a:latin typeface="Cambria Math" panose="02040503050406030204" pitchFamily="18" charset="0"/>
                            </a:rPr>
                            <m:t>𝑉𝑎𝑟𝑖𝑎𝑐𝑖𝑜𝑛</m:t>
                          </m:r>
                          <m:r>
                            <a:rPr lang="es-BO" sz="1800" i="1">
                              <a:latin typeface="Cambria Math" panose="02040503050406030204" pitchFamily="18" charset="0"/>
                            </a:rPr>
                            <m:t> </m:t>
                          </m:r>
                          <m:r>
                            <a:rPr lang="es-BO" sz="1800" i="1">
                              <a:latin typeface="Cambria Math" panose="02040503050406030204" pitchFamily="18" charset="0"/>
                            </a:rPr>
                            <m:t>𝑝𝑜𝑟𝑐𝑒𝑛𝑡𝑢𝑎𝑙</m:t>
                          </m:r>
                          <m:r>
                            <a:rPr lang="es-BO" sz="1800" i="1">
                              <a:latin typeface="Cambria Math" panose="02040503050406030204" pitchFamily="18" charset="0"/>
                            </a:rPr>
                            <m:t> </m:t>
                          </m:r>
                          <m:r>
                            <a:rPr lang="es-BO" sz="1800" i="1">
                              <a:latin typeface="Cambria Math" panose="02040503050406030204" pitchFamily="18" charset="0"/>
                            </a:rPr>
                            <m:t>𝑒𝑛</m:t>
                          </m:r>
                          <m:r>
                            <a:rPr lang="es-BO" sz="1800" i="1">
                              <a:latin typeface="Cambria Math" panose="02040503050406030204" pitchFamily="18" charset="0"/>
                            </a:rPr>
                            <m:t> </m:t>
                          </m:r>
                          <m:r>
                            <a:rPr lang="es-BO" sz="1800" i="1">
                              <a:latin typeface="Cambria Math" panose="02040503050406030204" pitchFamily="18" charset="0"/>
                            </a:rPr>
                            <m:t>𝑒𝑙</m:t>
                          </m:r>
                          <m:r>
                            <a:rPr lang="es-BO" sz="1800" i="1">
                              <a:latin typeface="Cambria Math" panose="02040503050406030204" pitchFamily="18" charset="0"/>
                            </a:rPr>
                            <m:t> </m:t>
                          </m:r>
                          <m:r>
                            <a:rPr lang="es-BO" sz="1800" i="1">
                              <a:latin typeface="Cambria Math" panose="02040503050406030204" pitchFamily="18" charset="0"/>
                            </a:rPr>
                            <m:t>𝑝𝑟𝑒𝑐𝑖𝑜</m:t>
                          </m:r>
                          <m:r>
                            <a:rPr lang="es-BO" sz="1800" i="1">
                              <a:latin typeface="Cambria Math" panose="02040503050406030204" pitchFamily="18" charset="0"/>
                            </a:rPr>
                            <m:t> </m:t>
                          </m:r>
                          <m:r>
                            <a:rPr lang="es-BO" sz="1800" i="1">
                              <a:latin typeface="Cambria Math" panose="02040503050406030204" pitchFamily="18" charset="0"/>
                            </a:rPr>
                            <m:t>𝑑𝑒</m:t>
                          </m:r>
                          <m:r>
                            <a:rPr lang="es-BO" sz="1800" i="1">
                              <a:latin typeface="Cambria Math" panose="02040503050406030204" pitchFamily="18" charset="0"/>
                            </a:rPr>
                            <m:t> </m:t>
                          </m:r>
                          <m:r>
                            <a:rPr lang="es-BO" sz="1800" i="1">
                              <a:latin typeface="Cambria Math" panose="02040503050406030204" pitchFamily="18" charset="0"/>
                            </a:rPr>
                            <m:t>𝑋</m:t>
                          </m:r>
                        </m:den>
                      </m:f>
                    </m:oMath>
                  </m:oMathPara>
                </a14:m>
                <a:endParaRPr lang="en-US" sz="1800" dirty="0">
                  <a:latin typeface="Arial" panose="020B0604020202020204" pitchFamily="34" charset="0"/>
                  <a:cs typeface="Arial" panose="020B060402020202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592427" y="1914682"/>
                <a:ext cx="11332873" cy="4717938"/>
              </a:xfrm>
              <a:blipFill rotWithShape="0">
                <a:blip r:embed="rId2"/>
                <a:stretch>
                  <a:fillRect l="-807" t="-904" r="-861"/>
                </a:stretch>
              </a:blipFill>
            </p:spPr>
            <p:txBody>
              <a:bodyPr/>
              <a:lstStyle/>
              <a:p>
                <a:r>
                  <a:rPr lang="en-US">
                    <a:noFill/>
                  </a:rPr>
                  <a:t> </a:t>
                </a:r>
              </a:p>
            </p:txBody>
          </p:sp>
        </mc:Fallback>
      </mc:AlternateContent>
      <p:pic>
        <p:nvPicPr>
          <p:cNvPr id="4" name="Imagen 3"/>
          <p:cNvPicPr>
            <a:picLocks noChangeAspect="1"/>
          </p:cNvPicPr>
          <p:nvPr/>
        </p:nvPicPr>
        <p:blipFill>
          <a:blip r:embed="rId3"/>
          <a:stretch>
            <a:fillRect/>
          </a:stretch>
        </p:blipFill>
        <p:spPr>
          <a:xfrm>
            <a:off x="7263685" y="3606085"/>
            <a:ext cx="4198512" cy="2846230"/>
          </a:xfrm>
          <a:prstGeom prst="rect">
            <a:avLst/>
          </a:prstGeom>
        </p:spPr>
      </p:pic>
    </p:spTree>
    <p:extLst>
      <p:ext uri="{BB962C8B-B14F-4D97-AF65-F5344CB8AC3E}">
        <p14:creationId xmlns:p14="http://schemas.microsoft.com/office/powerpoint/2010/main" val="1571283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2"/>
            <a:r>
              <a:rPr lang="es-ES" sz="2400" b="1" dirty="0">
                <a:latin typeface="Algerian" panose="04020705040A02060702" pitchFamily="82" charset="0"/>
              </a:rPr>
              <a:t>Cálculo de la elasticidad precio de la oferta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24248" y="2017712"/>
                <a:ext cx="11115869" cy="4614907"/>
              </a:xfrm>
            </p:spPr>
            <p:txBody>
              <a:bodyPr/>
              <a:lstStyle/>
              <a:p>
                <a:pPr marL="0" indent="0" algn="just">
                  <a:buNone/>
                </a:pPr>
                <a:r>
                  <a:rPr lang="es-BO" sz="2400" dirty="0">
                    <a:latin typeface="Arial" panose="020B0604020202020204" pitchFamily="34" charset="0"/>
                    <a:cs typeface="Arial" panose="020B0604020202020204" pitchFamily="34" charset="0"/>
                  </a:rPr>
                  <a:t>Para calcular este tipo de elasticidad, se procede de la misma forma que la elasticidad precio. </a:t>
                </a:r>
              </a:p>
              <a:p>
                <a:pPr marL="0" indent="0" algn="just">
                  <a:buNone/>
                </a:pPr>
                <a:r>
                  <a:rPr lang="es-BO" sz="2400" dirty="0">
                    <a:latin typeface="Arial" panose="020B0604020202020204" pitchFamily="34" charset="0"/>
                    <a:cs typeface="Arial" panose="020B0604020202020204" pitchFamily="34" charset="0"/>
                  </a:rPr>
                  <a:t>Debido a que la ley de oferta establece la relación directa entre precio el coeficiente será siempre positivo.  Algebraicamente tenemos: </a:t>
                </a: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s-BO" sz="2000" i="1">
                              <a:latin typeface="Cambria Math" panose="02040503050406030204" pitchFamily="18" charset="0"/>
                            </a:rPr>
                            <m:t>𝑒</m:t>
                          </m:r>
                        </m:e>
                        <m:sub>
                          <m:r>
                            <a:rPr lang="es-BO" sz="2000" i="1">
                              <a:latin typeface="Cambria Math" panose="02040503050406030204" pitchFamily="18" charset="0"/>
                            </a:rPr>
                            <m:t>𝑠</m:t>
                          </m:r>
                        </m:sub>
                      </m:sSub>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𝑃</m:t>
                          </m:r>
                        </m:den>
                      </m:f>
                      <m:r>
                        <a:rPr lang="es-BO" sz="2000" i="1">
                          <a:latin typeface="Cambria Math" panose="02040503050406030204" pitchFamily="18" charset="0"/>
                        </a:rPr>
                        <m:t>=</m:t>
                      </m:r>
                      <m:f>
                        <m:fPr>
                          <m:ctrlPr>
                            <a:rPr lang="en-US" sz="2000" i="1">
                              <a:latin typeface="Cambria Math" panose="02040503050406030204" pitchFamily="18" charset="0"/>
                            </a:rPr>
                          </m:ctrlPr>
                        </m:fPr>
                        <m:num>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𝑄</m:t>
                              </m:r>
                            </m:den>
                          </m:f>
                          <m:r>
                            <a:rPr lang="es-BO" sz="2000" i="1">
                              <a:latin typeface="Cambria Math" panose="02040503050406030204" pitchFamily="18" charset="0"/>
                            </a:rPr>
                            <m:t>∙100</m:t>
                          </m:r>
                        </m:num>
                        <m:den>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𝑃</m:t>
                              </m:r>
                            </m:num>
                            <m:den>
                              <m:r>
                                <a:rPr lang="es-BO" sz="2000" i="1">
                                  <a:latin typeface="Cambria Math" panose="02040503050406030204" pitchFamily="18" charset="0"/>
                                </a:rPr>
                                <m:t>𝑃</m:t>
                              </m:r>
                            </m:den>
                          </m:f>
                          <m:r>
                            <a:rPr lang="es-BO" sz="2000" i="1">
                              <a:latin typeface="Cambria Math" panose="02040503050406030204" pitchFamily="18" charset="0"/>
                            </a:rPr>
                            <m:t>∙100</m:t>
                          </m:r>
                        </m:den>
                      </m:f>
                      <m:r>
                        <a:rPr lang="es-BO" sz="2000" i="1">
                          <a:latin typeface="Cambria Math" panose="02040503050406030204" pitchFamily="18" charset="0"/>
                        </a:rPr>
                        <m:t>=</m:t>
                      </m:r>
                      <m:f>
                        <m:fPr>
                          <m:ctrlPr>
                            <a:rPr lang="en-US" sz="2000" i="1">
                              <a:latin typeface="Cambria Math" panose="02040503050406030204" pitchFamily="18" charset="0"/>
                            </a:rPr>
                          </m:ctrlPr>
                        </m:fPr>
                        <m:num>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𝑄</m:t>
                              </m:r>
                            </m:den>
                          </m:f>
                        </m:num>
                        <m:den>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𝑃</m:t>
                              </m:r>
                            </m:num>
                            <m:den>
                              <m:r>
                                <a:rPr lang="es-BO" sz="2000" i="1">
                                  <a:latin typeface="Cambria Math" panose="02040503050406030204" pitchFamily="18" charset="0"/>
                                </a:rPr>
                                <m:t>𝑃</m:t>
                              </m:r>
                            </m:den>
                          </m:f>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𝑃</m:t>
                          </m:r>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𝑃</m:t>
                          </m:r>
                        </m:num>
                        <m:den>
                          <m:r>
                            <a:rPr lang="es-BO" sz="2000" i="1">
                              <a:latin typeface="Cambria Math" panose="02040503050406030204" pitchFamily="18" charset="0"/>
                            </a:rPr>
                            <m:t>𝑄</m:t>
                          </m:r>
                        </m:den>
                      </m:f>
                    </m:oMath>
                  </m:oMathPara>
                </a14:m>
                <a:endParaRPr lang="en-US" sz="20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24248" y="2017712"/>
                <a:ext cx="11115869" cy="4614907"/>
              </a:xfrm>
              <a:blipFill rotWithShape="0">
                <a:blip r:embed="rId2"/>
                <a:stretch>
                  <a:fillRect l="-822" t="-925" r="-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redondeado 3"/>
              <p:cNvSpPr/>
              <p:nvPr/>
            </p:nvSpPr>
            <p:spPr bwMode="auto">
              <a:xfrm>
                <a:off x="5100734" y="5409126"/>
                <a:ext cx="2562896" cy="914400"/>
              </a:xfrm>
              <a:prstGeom prst="roundRect">
                <a:avLst/>
              </a:prstGeom>
              <a:solidFill>
                <a:schemeClr val="accent2">
                  <a:lumMod val="20000"/>
                  <a:lumOff val="8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s-BO" sz="2000" i="1">
                              <a:latin typeface="Cambria Math" panose="02040503050406030204" pitchFamily="18" charset="0"/>
                            </a:rPr>
                            <m:t>𝑒</m:t>
                          </m:r>
                        </m:e>
                        <m:sub>
                          <m:r>
                            <a:rPr lang="es-BO" sz="2000" i="1">
                              <a:latin typeface="Cambria Math" panose="02040503050406030204" pitchFamily="18" charset="0"/>
                            </a:rPr>
                            <m:t>𝑠</m:t>
                          </m:r>
                        </m:sub>
                      </m:sSub>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m:t>
                          </m:r>
                          <m:r>
                            <a:rPr lang="es-BO" sz="2000" i="1">
                              <a:latin typeface="Cambria Math" panose="02040503050406030204" pitchFamily="18" charset="0"/>
                            </a:rPr>
                            <m:t>𝑄</m:t>
                          </m:r>
                        </m:num>
                        <m:den>
                          <m:r>
                            <a:rPr lang="es-BO" sz="2000" i="1">
                              <a:latin typeface="Cambria Math" panose="02040503050406030204" pitchFamily="18" charset="0"/>
                            </a:rPr>
                            <m:t>∆</m:t>
                          </m:r>
                          <m:r>
                            <a:rPr lang="es-BO" sz="2000" i="1">
                              <a:latin typeface="Cambria Math" panose="02040503050406030204" pitchFamily="18" charset="0"/>
                            </a:rPr>
                            <m:t>𝑃</m:t>
                          </m:r>
                        </m:den>
                      </m:f>
                      <m:r>
                        <a:rPr lang="es-BO" sz="2000" i="1">
                          <a:latin typeface="Cambria Math" panose="02040503050406030204" pitchFamily="18" charset="0"/>
                        </a:rPr>
                        <m:t>∙</m:t>
                      </m:r>
                      <m:f>
                        <m:fPr>
                          <m:ctrlPr>
                            <a:rPr lang="en-US" sz="2000" i="1">
                              <a:latin typeface="Cambria Math" panose="02040503050406030204" pitchFamily="18" charset="0"/>
                            </a:rPr>
                          </m:ctrlPr>
                        </m:fPr>
                        <m:num>
                          <m:r>
                            <a:rPr lang="es-BO" sz="2000" i="1">
                              <a:latin typeface="Cambria Math" panose="02040503050406030204" pitchFamily="18" charset="0"/>
                            </a:rPr>
                            <m:t>𝑃</m:t>
                          </m:r>
                        </m:num>
                        <m:den>
                          <m:r>
                            <a:rPr lang="es-BO" sz="2000" i="1">
                              <a:latin typeface="Cambria Math" panose="02040503050406030204" pitchFamily="18" charset="0"/>
                            </a:rPr>
                            <m:t>𝑄</m:t>
                          </m:r>
                        </m:den>
                      </m:f>
                    </m:oMath>
                  </m:oMathPara>
                </a14:m>
                <a:endPar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mc:Choice>
        <mc:Fallback xmlns="">
          <p:sp>
            <p:nvSpPr>
              <p:cNvPr id="4" name="Rectángulo redondeado 3"/>
              <p:cNvSpPr>
                <a:spLocks noRot="1" noChangeAspect="1" noMove="1" noResize="1" noEditPoints="1" noAdjustHandles="1" noChangeArrowheads="1" noChangeShapeType="1" noTextEdit="1"/>
              </p:cNvSpPr>
              <p:nvPr/>
            </p:nvSpPr>
            <p:spPr bwMode="auto">
              <a:xfrm>
                <a:off x="5100734" y="5409126"/>
                <a:ext cx="2562896" cy="914400"/>
              </a:xfrm>
              <a:prstGeom prst="roundRect">
                <a:avLst/>
              </a:prstGeom>
              <a:blipFill rotWithShape="0">
                <a:blip r:embed="rId3"/>
                <a:stretch>
                  <a:fillRect/>
                </a:stretch>
              </a:blipFill>
              <a:ln w="9525" cap="flat" cmpd="sng" algn="ctr">
                <a:solidFill>
                  <a:schemeClr val="tx1"/>
                </a:solidFill>
                <a:prstDash val="solid"/>
                <a:miter lim="800000"/>
                <a:headEnd type="none" w="med" len="med"/>
                <a:tailEnd type="none" w="med" len="med"/>
              </a:ln>
              <a:effectLst/>
            </p:spPr>
            <p:txBody>
              <a:bodyPr/>
              <a:lstStyle/>
              <a:p>
                <a:r>
                  <a:rPr lang="en-US">
                    <a:noFill/>
                  </a:rPr>
                  <a:t> </a:t>
                </a:r>
              </a:p>
            </p:txBody>
          </p:sp>
        </mc:Fallback>
      </mc:AlternateContent>
    </p:spTree>
    <p:extLst>
      <p:ext uri="{BB962C8B-B14F-4D97-AF65-F5344CB8AC3E}">
        <p14:creationId xmlns:p14="http://schemas.microsoft.com/office/powerpoint/2010/main" val="1055857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2"/>
            <a:r>
              <a:rPr lang="es-ES" sz="2400" b="1" dirty="0">
                <a:latin typeface="Algerian" panose="04020705040A02060702" pitchFamily="82" charset="0"/>
              </a:rPr>
              <a:t>Tipos de elasticidad precio de la oferta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46975" y="2017713"/>
                <a:ext cx="11193142" cy="4692180"/>
              </a:xfrm>
            </p:spPr>
            <p:txBody>
              <a:bodyPr/>
              <a:lstStyle/>
              <a:p>
                <a:pPr algn="just"/>
                <a:r>
                  <a:rPr lang="es-BO" sz="2000" b="1" dirty="0">
                    <a:latin typeface="Arial" panose="020B0604020202020204" pitchFamily="34" charset="0"/>
                    <a:cs typeface="Arial" panose="020B0604020202020204" pitchFamily="34" charset="0"/>
                  </a:rPr>
                  <a:t>Curva de oferta elástica</a:t>
                </a:r>
                <a:r>
                  <a:rPr lang="es-BO" sz="2000" b="1" i="1" dirty="0">
                    <a:latin typeface="Arial" panose="020B0604020202020204" pitchFamily="34" charset="0"/>
                    <a:cs typeface="Arial" panose="020B0604020202020204" pitchFamily="34" charset="0"/>
                  </a:rPr>
                  <a:t> </a:t>
                </a:r>
                <a:r>
                  <a:rPr lang="es-BO" sz="2000" b="1" dirty="0">
                    <a:latin typeface="Arial" panose="020B0604020202020204" pitchFamily="34" charset="0"/>
                    <a:cs typeface="Arial" panose="020B0604020202020204" pitchFamily="34" charset="0"/>
                  </a:rPr>
                  <a:t>(</a:t>
                </a:r>
                <a14:m>
                  <m:oMath xmlns:m="http://schemas.openxmlformats.org/officeDocument/2006/math">
                    <m:sSub>
                      <m:sSubPr>
                        <m:ctrlPr>
                          <a:rPr lang="en-US" sz="2000" b="1" i="1">
                            <a:latin typeface="Cambria Math" panose="02040503050406030204" pitchFamily="18" charset="0"/>
                          </a:rPr>
                        </m:ctrlPr>
                      </m:sSubPr>
                      <m:e>
                        <m:r>
                          <a:rPr lang="es-BO" sz="2000" b="1" i="1">
                            <a:latin typeface="Cambria Math" panose="02040503050406030204" pitchFamily="18" charset="0"/>
                          </a:rPr>
                          <m:t>𝒆</m:t>
                        </m:r>
                      </m:e>
                      <m:sub>
                        <m:r>
                          <a:rPr lang="es-BO" sz="2000" b="1" i="1">
                            <a:latin typeface="Cambria Math" panose="02040503050406030204" pitchFamily="18" charset="0"/>
                          </a:rPr>
                          <m:t>𝒔</m:t>
                        </m:r>
                      </m:sub>
                    </m:sSub>
                  </m:oMath>
                </a14:m>
                <a:r>
                  <a:rPr lang="es-BO" sz="2000" b="1" dirty="0">
                    <a:latin typeface="Arial" panose="020B0604020202020204" pitchFamily="34" charset="0"/>
                    <a:cs typeface="Arial" panose="020B0604020202020204" pitchFamily="34" charset="0"/>
                  </a:rPr>
                  <a:t> &gt; 1). </a:t>
                </a:r>
                <a:r>
                  <a:rPr lang="es-BO" sz="2000" dirty="0">
                    <a:latin typeface="Arial" panose="020B0604020202020204" pitchFamily="34" charset="0"/>
                    <a:cs typeface="Arial" panose="020B0604020202020204" pitchFamily="34" charset="0"/>
                  </a:rPr>
                  <a:t>Cuando la variación porcentual de la cantidad ofrecida del bien X es superior a la variación porcentual de su precio.</a:t>
                </a:r>
              </a:p>
              <a:p>
                <a:pPr algn="just"/>
                <a:r>
                  <a:rPr lang="es-BO" sz="2000" b="1" dirty="0">
                    <a:latin typeface="Arial" panose="020B0604020202020204" pitchFamily="34" charset="0"/>
                    <a:cs typeface="Arial" panose="020B0604020202020204" pitchFamily="34" charset="0"/>
                  </a:rPr>
                  <a:t>Curva de oferta inelástica</a:t>
                </a:r>
                <a:r>
                  <a:rPr lang="es-BO" sz="2000" b="1" i="1" dirty="0">
                    <a:latin typeface="Arial" panose="020B0604020202020204" pitchFamily="34" charset="0"/>
                    <a:cs typeface="Arial" panose="020B0604020202020204" pitchFamily="34" charset="0"/>
                  </a:rPr>
                  <a:t> </a:t>
                </a:r>
                <a:r>
                  <a:rPr lang="es-BO" sz="2000" b="1" dirty="0">
                    <a:latin typeface="Arial" panose="020B0604020202020204" pitchFamily="34" charset="0"/>
                    <a:cs typeface="Arial" panose="020B0604020202020204" pitchFamily="34" charset="0"/>
                  </a:rPr>
                  <a:t>(</a:t>
                </a:r>
                <a14:m>
                  <m:oMath xmlns:m="http://schemas.openxmlformats.org/officeDocument/2006/math">
                    <m:sSub>
                      <m:sSubPr>
                        <m:ctrlPr>
                          <a:rPr lang="en-US" sz="2000" b="1" i="1">
                            <a:latin typeface="Cambria Math" panose="02040503050406030204" pitchFamily="18" charset="0"/>
                          </a:rPr>
                        </m:ctrlPr>
                      </m:sSubPr>
                      <m:e>
                        <m:r>
                          <a:rPr lang="es-BO" sz="2000" b="1" i="1">
                            <a:latin typeface="Cambria Math" panose="02040503050406030204" pitchFamily="18" charset="0"/>
                          </a:rPr>
                          <m:t>𝒆</m:t>
                        </m:r>
                      </m:e>
                      <m:sub>
                        <m:r>
                          <a:rPr lang="es-BO" sz="2000" b="1" i="1">
                            <a:latin typeface="Cambria Math" panose="02040503050406030204" pitchFamily="18" charset="0"/>
                          </a:rPr>
                          <m:t>𝒔</m:t>
                        </m:r>
                      </m:sub>
                    </m:sSub>
                  </m:oMath>
                </a14:m>
                <a:r>
                  <a:rPr lang="es-BO" sz="2000" b="1" dirty="0">
                    <a:latin typeface="Arial" panose="020B0604020202020204" pitchFamily="34" charset="0"/>
                    <a:cs typeface="Arial" panose="020B0604020202020204" pitchFamily="34" charset="0"/>
                  </a:rPr>
                  <a:t> &lt; 1). </a:t>
                </a:r>
                <a:r>
                  <a:rPr lang="es-BO" sz="2000" dirty="0">
                    <a:latin typeface="Arial" panose="020B0604020202020204" pitchFamily="34" charset="0"/>
                    <a:cs typeface="Arial" panose="020B0604020202020204" pitchFamily="34" charset="0"/>
                  </a:rPr>
                  <a:t>Cuando la variación porcentual de la cantidad ofrecida del bien X es inferior a la variación porcentual en el precio.</a:t>
                </a:r>
              </a:p>
              <a:p>
                <a:pPr algn="just"/>
                <a:r>
                  <a:rPr lang="es-BO" sz="2000" b="1" dirty="0">
                    <a:latin typeface="Arial" panose="020B0604020202020204" pitchFamily="34" charset="0"/>
                    <a:cs typeface="Arial" panose="020B0604020202020204" pitchFamily="34" charset="0"/>
                  </a:rPr>
                  <a:t>Curva de oferta unitariamente elástica</a:t>
                </a:r>
                <a:r>
                  <a:rPr lang="es-BO" sz="2000" b="1" i="1" dirty="0">
                    <a:latin typeface="Arial" panose="020B0604020202020204" pitchFamily="34" charset="0"/>
                    <a:cs typeface="Arial" panose="020B0604020202020204" pitchFamily="34" charset="0"/>
                  </a:rPr>
                  <a:t> </a:t>
                </a:r>
                <a:r>
                  <a:rPr lang="es-BO" sz="2000" b="1" dirty="0">
                    <a:latin typeface="Arial" panose="020B0604020202020204" pitchFamily="34" charset="0"/>
                    <a:cs typeface="Arial" panose="020B0604020202020204" pitchFamily="34" charset="0"/>
                  </a:rPr>
                  <a:t>(</a:t>
                </a:r>
                <a14:m>
                  <m:oMath xmlns:m="http://schemas.openxmlformats.org/officeDocument/2006/math">
                    <m:sSub>
                      <m:sSubPr>
                        <m:ctrlPr>
                          <a:rPr lang="en-US" sz="2000" b="1" i="1">
                            <a:latin typeface="Cambria Math" panose="02040503050406030204" pitchFamily="18" charset="0"/>
                          </a:rPr>
                        </m:ctrlPr>
                      </m:sSubPr>
                      <m:e>
                        <m:r>
                          <a:rPr lang="es-BO" sz="2000" b="1" i="1">
                            <a:latin typeface="Cambria Math" panose="02040503050406030204" pitchFamily="18" charset="0"/>
                          </a:rPr>
                          <m:t>𝒆</m:t>
                        </m:r>
                      </m:e>
                      <m:sub>
                        <m:r>
                          <a:rPr lang="es-BO" sz="2000" b="1" i="1">
                            <a:latin typeface="Cambria Math" panose="02040503050406030204" pitchFamily="18" charset="0"/>
                          </a:rPr>
                          <m:t>𝒔</m:t>
                        </m:r>
                      </m:sub>
                    </m:sSub>
                  </m:oMath>
                </a14:m>
                <a:r>
                  <a:rPr lang="es-BO" sz="2000" b="1" dirty="0">
                    <a:latin typeface="Arial" panose="020B0604020202020204" pitchFamily="34" charset="0"/>
                    <a:cs typeface="Arial" panose="020B0604020202020204" pitchFamily="34" charset="0"/>
                  </a:rPr>
                  <a:t> = 1).</a:t>
                </a:r>
                <a:r>
                  <a:rPr lang="es-BO" sz="2000" b="1" i="1" dirty="0">
                    <a:latin typeface="Arial" panose="020B0604020202020204" pitchFamily="34" charset="0"/>
                    <a:cs typeface="Arial" panose="020B0604020202020204" pitchFamily="34" charset="0"/>
                  </a:rPr>
                  <a:t> </a:t>
                </a:r>
                <a:r>
                  <a:rPr lang="es-BO" sz="2000" b="1" dirty="0">
                    <a:latin typeface="Arial" panose="020B0604020202020204" pitchFamily="34" charset="0"/>
                    <a:cs typeface="Arial" panose="020B0604020202020204" pitchFamily="34" charset="0"/>
                  </a:rPr>
                  <a:t> </a:t>
                </a:r>
                <a:r>
                  <a:rPr lang="es-BO" sz="2000" dirty="0">
                    <a:latin typeface="Arial" panose="020B0604020202020204" pitchFamily="34" charset="0"/>
                    <a:cs typeface="Arial" panose="020B0604020202020204" pitchFamily="34" charset="0"/>
                  </a:rPr>
                  <a:t>Cuando la variación porcentual de la cantidad ofrecida del bien</a:t>
                </a:r>
                <a:r>
                  <a:rPr lang="es-BO" sz="2000" i="1" dirty="0">
                    <a:latin typeface="Arial" panose="020B0604020202020204" pitchFamily="34" charset="0"/>
                    <a:cs typeface="Arial" panose="020B0604020202020204" pitchFamily="34" charset="0"/>
                  </a:rPr>
                  <a:t> </a:t>
                </a:r>
                <a:r>
                  <a:rPr lang="es-BO" sz="2000" dirty="0">
                    <a:latin typeface="Arial" panose="020B0604020202020204" pitchFamily="34" charset="0"/>
                    <a:cs typeface="Arial" panose="020B0604020202020204" pitchFamily="34" charset="0"/>
                  </a:rPr>
                  <a:t>X es igual a la variación porcentual de su precio.</a:t>
                </a:r>
              </a:p>
              <a:p>
                <a:pPr marL="0" indent="0" algn="just">
                  <a:buNone/>
                </a:pPr>
                <a:endParaRPr lang="es-MX" sz="2000"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46975" y="2017713"/>
                <a:ext cx="11193142" cy="4692180"/>
              </a:xfrm>
              <a:blipFill rotWithShape="0">
                <a:blip r:embed="rId2"/>
                <a:stretch>
                  <a:fillRect t="-649" r="-545"/>
                </a:stretch>
              </a:blipFill>
            </p:spPr>
            <p:txBody>
              <a:bodyPr/>
              <a:lstStyle/>
              <a:p>
                <a:r>
                  <a:rPr lang="en-US">
                    <a:noFill/>
                  </a:rPr>
                  <a:t> </a:t>
                </a:r>
              </a:p>
            </p:txBody>
          </p:sp>
        </mc:Fallback>
      </mc:AlternateContent>
      <p:pic>
        <p:nvPicPr>
          <p:cNvPr id="5" name="Imagen 4"/>
          <p:cNvPicPr>
            <a:picLocks noChangeAspect="1"/>
          </p:cNvPicPr>
          <p:nvPr/>
        </p:nvPicPr>
        <p:blipFill>
          <a:blip r:embed="rId3"/>
          <a:stretch>
            <a:fillRect/>
          </a:stretch>
        </p:blipFill>
        <p:spPr>
          <a:xfrm>
            <a:off x="2527779" y="4331605"/>
            <a:ext cx="7273043" cy="2262377"/>
          </a:xfrm>
          <a:prstGeom prst="rect">
            <a:avLst/>
          </a:prstGeom>
        </p:spPr>
      </p:pic>
    </p:spTree>
    <p:extLst>
      <p:ext uri="{BB962C8B-B14F-4D97-AF65-F5344CB8AC3E}">
        <p14:creationId xmlns:p14="http://schemas.microsoft.com/office/powerpoint/2010/main" val="3480696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2400" dirty="0">
                <a:latin typeface="Algerian" panose="04020705040A02060702" pitchFamily="82" charset="0"/>
                <a:cs typeface="Arial" panose="020B0604020202020204" pitchFamily="34" charset="0"/>
              </a:rPr>
              <a:t>Casos particulares DE ELASTICIDAD PRECIO DE LA DEMANDA</a:t>
            </a:r>
            <a:r>
              <a:rPr lang="es-BO" dirty="0">
                <a:latin typeface="Arial" panose="020B0604020202020204" pitchFamily="34" charset="0"/>
                <a:cs typeface="Arial" panose="020B0604020202020204" pitchFamily="34" charset="0"/>
              </a:rPr>
              <a:t>:</a:t>
            </a:r>
            <a:br>
              <a:rPr lang="es-BO" dirty="0">
                <a:latin typeface="Arial" panose="020B0604020202020204" pitchFamily="34" charset="0"/>
                <a:cs typeface="Arial" panose="020B0604020202020204" pitchFamily="34" charset="0"/>
              </a:rPr>
            </a:br>
            <a:endParaRPr lang="en-U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82580" y="2017713"/>
                <a:ext cx="11257537" cy="4114800"/>
              </a:xfrm>
            </p:spPr>
            <p:txBody>
              <a:bodyPr/>
              <a:lstStyle/>
              <a:p>
                <a:pPr algn="just"/>
                <a:r>
                  <a:rPr lang="es-BO" sz="2400" b="1" dirty="0">
                    <a:latin typeface="Arial" panose="020B0604020202020204" pitchFamily="34" charset="0"/>
                    <a:cs typeface="Arial" panose="020B0604020202020204" pitchFamily="34" charset="0"/>
                  </a:rPr>
                  <a:t>La oferta perfectamente inelástica</a:t>
                </a:r>
                <a:r>
                  <a:rPr lang="es-BO"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𝑠</m:t>
                        </m:r>
                      </m:sub>
                    </m:sSub>
                  </m:oMath>
                </a14:m>
                <a:r>
                  <a:rPr lang="es-BO" sz="2400" dirty="0">
                    <a:latin typeface="Arial" panose="020B0604020202020204" pitchFamily="34" charset="0"/>
                    <a:cs typeface="Arial" panose="020B0604020202020204" pitchFamily="34" charset="0"/>
                  </a:rPr>
                  <a:t>=0). Cuando la cantidad ofrecida permanece constante ante cualquier variación porcentual en el precio.</a:t>
                </a:r>
              </a:p>
              <a:p>
                <a:pPr marL="0" indent="0" algn="just">
                  <a:buNone/>
                </a:pPr>
                <a:r>
                  <a:rPr lang="es-BO"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algn="just"/>
                <a:r>
                  <a:rPr lang="es-BO" sz="2400" b="1" dirty="0">
                    <a:latin typeface="Arial" panose="020B0604020202020204" pitchFamily="34" charset="0"/>
                    <a:cs typeface="Arial" panose="020B0604020202020204" pitchFamily="34" charset="0"/>
                  </a:rPr>
                  <a:t>La oferta perfectamente elástica</a:t>
                </a:r>
                <a:r>
                  <a:rPr lang="es-BO"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a:latin typeface="Cambria Math" panose="02040503050406030204" pitchFamily="18" charset="0"/>
                          </a:rPr>
                        </m:ctrlPr>
                      </m:sSubPr>
                      <m:e>
                        <m:r>
                          <a:rPr lang="es-BO" sz="2400" i="1">
                            <a:latin typeface="Cambria Math" panose="02040503050406030204" pitchFamily="18" charset="0"/>
                          </a:rPr>
                          <m:t>𝑒</m:t>
                        </m:r>
                      </m:e>
                      <m:sub>
                        <m:r>
                          <a:rPr lang="es-BO" sz="2400" i="1">
                            <a:latin typeface="Cambria Math" panose="02040503050406030204" pitchFamily="18" charset="0"/>
                          </a:rPr>
                          <m:t>𝑠</m:t>
                        </m:r>
                      </m:sub>
                    </m:sSub>
                  </m:oMath>
                </a14:m>
                <a:r>
                  <a:rPr lang="es-BO" sz="2400" dirty="0">
                    <a:latin typeface="Arial" panose="020B0604020202020204" pitchFamily="34" charset="0"/>
                    <a:cs typeface="Arial" panose="020B0604020202020204" pitchFamily="34" charset="0"/>
                  </a:rPr>
                  <a:t> = ∞). En este tipo de elasticidad el precio no varía. Por lo tanto, los productores son precios aceptantes, es decir, al precio del mercado se podrá producir y ofrecer cualquier cantidad de un bien o servicio</a:t>
                </a:r>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82580" y="2017713"/>
                <a:ext cx="11257537" cy="4114800"/>
              </a:xfrm>
              <a:blipFill rotWithShape="0">
                <a:blip r:embed="rId2"/>
                <a:stretch>
                  <a:fillRect l="-108" t="-1037" r="-812"/>
                </a:stretch>
              </a:blipFill>
            </p:spPr>
            <p:txBody>
              <a:bodyPr/>
              <a:lstStyle/>
              <a:p>
                <a:r>
                  <a:rPr lang="en-US">
                    <a:noFill/>
                  </a:rPr>
                  <a:t> </a:t>
                </a:r>
              </a:p>
            </p:txBody>
          </p:sp>
        </mc:Fallback>
      </mc:AlternateContent>
    </p:spTree>
    <p:extLst>
      <p:ext uri="{BB962C8B-B14F-4D97-AF65-F5344CB8AC3E}">
        <p14:creationId xmlns:p14="http://schemas.microsoft.com/office/powerpoint/2010/main" val="1106731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MERCADO DE COMPETENCIA PERFECTA</a:t>
            </a:r>
            <a:endParaRPr lang="en-US" sz="2400" dirty="0">
              <a:latin typeface="Algerian" panose="04020705040A02060702" pitchFamily="82" charset="0"/>
            </a:endParaRPr>
          </a:p>
        </p:txBody>
      </p:sp>
      <p:sp>
        <p:nvSpPr>
          <p:cNvPr id="3" name="Marcador de contenido 2"/>
          <p:cNvSpPr>
            <a:spLocks noGrp="1"/>
          </p:cNvSpPr>
          <p:nvPr>
            <p:ph idx="1"/>
          </p:nvPr>
        </p:nvSpPr>
        <p:spPr>
          <a:xfrm>
            <a:off x="579549" y="2017713"/>
            <a:ext cx="11360568" cy="4550512"/>
          </a:xfrm>
        </p:spPr>
        <p:txBody>
          <a:bodyPr/>
          <a:lstStyle/>
          <a:p>
            <a:pPr marL="0" indent="0" algn="just">
              <a:buNone/>
            </a:pPr>
            <a:r>
              <a:rPr lang="es-MX" sz="2400" dirty="0">
                <a:latin typeface="Arial" panose="020B0604020202020204" pitchFamily="34" charset="0"/>
                <a:cs typeface="Arial" panose="020B0604020202020204" pitchFamily="34" charset="0"/>
              </a:rPr>
              <a:t>Es un mercado en el que hay muchos compradores y vendedores, de tal forma que individualmente ninguno de ellos tiene la capacidad suficiente para ejercer un impacto significativo en el precio de mercado.</a:t>
            </a:r>
          </a:p>
          <a:p>
            <a:pPr marL="0" indent="0" algn="just">
              <a:buNone/>
            </a:pPr>
            <a:r>
              <a:rPr lang="es-MX" sz="2400" dirty="0"/>
              <a:t>Esta estructura de mercado cuenta con las siguientes características mas importantes: </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Existen muchos ofertantes y demandantes</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Los bienes son homogéneos</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Existencia de bienes sustitutos.</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No existen barreras para la entrada y salida de las </a:t>
            </a:r>
          </a:p>
          <a:p>
            <a:pPr marL="0" indent="0" algn="just">
              <a:buNone/>
            </a:pPr>
            <a:r>
              <a:rPr lang="es-MX" sz="2000" dirty="0">
                <a:latin typeface="Arial" panose="020B0604020202020204" pitchFamily="34" charset="0"/>
                <a:cs typeface="Arial" panose="020B0604020202020204" pitchFamily="34" charset="0"/>
              </a:rPr>
              <a:t>empresas al mercado.</a:t>
            </a:r>
          </a:p>
          <a:p>
            <a:pPr algn="just">
              <a:buFont typeface="Wingdings" panose="05000000000000000000" pitchFamily="2" charset="2"/>
              <a:buChar char="ü"/>
            </a:pPr>
            <a:r>
              <a:rPr lang="es-MX" sz="2000" dirty="0">
                <a:latin typeface="Arial" panose="020B0604020202020204" pitchFamily="34" charset="0"/>
                <a:cs typeface="Arial" panose="020B0604020202020204" pitchFamily="34" charset="0"/>
              </a:rPr>
              <a:t>Existe de amplia información sobre los precios y los </a:t>
            </a:r>
          </a:p>
          <a:p>
            <a:pPr marL="0" indent="0" algn="just">
              <a:buNone/>
            </a:pPr>
            <a:r>
              <a:rPr lang="es-MX" sz="2000" dirty="0">
                <a:latin typeface="Arial" panose="020B0604020202020204" pitchFamily="34" charset="0"/>
                <a:cs typeface="Arial" panose="020B0604020202020204" pitchFamily="34" charset="0"/>
              </a:rPr>
              <a:t>productos</a:t>
            </a:r>
          </a:p>
          <a:p>
            <a:pPr marL="0" indent="0" algn="just">
              <a:buNone/>
            </a:pP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rotWithShape="1">
          <a:blip r:embed="rId2"/>
          <a:srcRect b="11215"/>
          <a:stretch/>
        </p:blipFill>
        <p:spPr>
          <a:xfrm>
            <a:off x="7456868" y="3812145"/>
            <a:ext cx="4365938" cy="2756080"/>
          </a:xfrm>
          <a:prstGeom prst="rect">
            <a:avLst/>
          </a:prstGeom>
        </p:spPr>
      </p:pic>
    </p:spTree>
    <p:extLst>
      <p:ext uri="{BB962C8B-B14F-4D97-AF65-F5344CB8AC3E}">
        <p14:creationId xmlns:p14="http://schemas.microsoft.com/office/powerpoint/2010/main" val="2349711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2"/>
            <a:r>
              <a:rPr lang="es-ES" sz="2400" b="1" dirty="0">
                <a:latin typeface="Algerian" panose="04020705040A02060702" pitchFamily="82" charset="0"/>
              </a:rPr>
              <a:t>Factores que determinan la elasticidad de la oferta</a:t>
            </a:r>
            <a:r>
              <a:rPr lang="en-US" sz="2400" b="1" dirty="0">
                <a:latin typeface="Algerian" panose="04020705040A02060702" pitchFamily="82" charset="0"/>
              </a:rPr>
              <a:t/>
            </a:r>
            <a:br>
              <a:rPr lang="en-US" sz="2400" b="1" dirty="0">
                <a:latin typeface="Algerian" panose="04020705040A02060702" pitchFamily="82" charset="0"/>
              </a:rPr>
            </a:br>
            <a:endParaRPr lang="en-US" sz="2400" dirty="0">
              <a:latin typeface="Algerian" panose="04020705040A02060702" pitchFamily="82" charset="0"/>
            </a:endParaRPr>
          </a:p>
        </p:txBody>
      </p:sp>
      <p:sp>
        <p:nvSpPr>
          <p:cNvPr id="3" name="Marcador de contenido 2"/>
          <p:cNvSpPr>
            <a:spLocks noGrp="1"/>
          </p:cNvSpPr>
          <p:nvPr>
            <p:ph idx="1"/>
          </p:nvPr>
        </p:nvSpPr>
        <p:spPr>
          <a:xfrm>
            <a:off x="1068946" y="2017713"/>
            <a:ext cx="10509161" cy="4114800"/>
          </a:xfrm>
        </p:spPr>
        <p:txBody>
          <a:bodyPr/>
          <a:lstStyle/>
          <a:p>
            <a:pPr marL="0" indent="0">
              <a:buNone/>
            </a:pPr>
            <a:r>
              <a:rPr lang="es-BO" sz="2400" b="1" dirty="0">
                <a:latin typeface="Arial" panose="020B0604020202020204" pitchFamily="34" charset="0"/>
                <a:cs typeface="Arial" panose="020B0604020202020204" pitchFamily="34" charset="0"/>
              </a:rPr>
              <a:t>a) Las características del proceso productivo</a:t>
            </a:r>
          </a:p>
          <a:p>
            <a:pPr marL="457200" indent="-457200">
              <a:buAutoNum type="alphaLcParenR"/>
            </a:pPr>
            <a:endParaRPr lang="es-BO" sz="2400" dirty="0">
              <a:latin typeface="Arial" panose="020B0604020202020204" pitchFamily="34" charset="0"/>
              <a:cs typeface="Arial" panose="020B0604020202020204" pitchFamily="34" charset="0"/>
            </a:endParaRPr>
          </a:p>
          <a:p>
            <a:pPr marL="0" indent="0">
              <a:buNone/>
            </a:pPr>
            <a:r>
              <a:rPr lang="es-BO" sz="2400" b="1" dirty="0">
                <a:latin typeface="Arial" panose="020B0604020202020204" pitchFamily="34" charset="0"/>
                <a:cs typeface="Arial" panose="020B0604020202020204" pitchFamily="34" charset="0"/>
              </a:rPr>
              <a:t>b) Necesidad de emplear factores productivos muy específicos</a:t>
            </a:r>
          </a:p>
          <a:p>
            <a:pPr marL="0" indent="0">
              <a:buNone/>
            </a:pPr>
            <a:endParaRPr lang="es-BO" sz="2400" b="1" dirty="0">
              <a:latin typeface="Arial" panose="020B0604020202020204" pitchFamily="34" charset="0"/>
              <a:cs typeface="Arial" panose="020B0604020202020204" pitchFamily="34" charset="0"/>
            </a:endParaRPr>
          </a:p>
          <a:p>
            <a:pPr marL="0" indent="0">
              <a:buNone/>
            </a:pPr>
            <a:r>
              <a:rPr lang="es-BO" sz="2400" b="1" dirty="0">
                <a:latin typeface="Arial" panose="020B0604020202020204" pitchFamily="34" charset="0"/>
                <a:cs typeface="Arial" panose="020B0604020202020204" pitchFamily="34" charset="0"/>
              </a:rPr>
              <a:t>c) El periodo de tiempo de reacción del productor.</a:t>
            </a:r>
            <a:r>
              <a:rPr lang="es-BO"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99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MERCADO DE COMPETENCIA IMPERFECTA</a:t>
            </a:r>
            <a:endParaRPr lang="en-US" sz="2400" dirty="0">
              <a:latin typeface="Algerian" panose="04020705040A02060702" pitchFamily="82" charset="0"/>
            </a:endParaRPr>
          </a:p>
        </p:txBody>
      </p:sp>
      <p:sp>
        <p:nvSpPr>
          <p:cNvPr id="3" name="Marcador de contenido 2"/>
          <p:cNvSpPr>
            <a:spLocks noGrp="1"/>
          </p:cNvSpPr>
          <p:nvPr>
            <p:ph idx="1"/>
          </p:nvPr>
        </p:nvSpPr>
        <p:spPr>
          <a:xfrm>
            <a:off x="476518" y="2017713"/>
            <a:ext cx="11463599" cy="4114800"/>
          </a:xfrm>
        </p:spPr>
        <p:txBody>
          <a:bodyPr/>
          <a:lstStyle/>
          <a:p>
            <a:pPr marL="0" indent="0" algn="just">
              <a:buNone/>
            </a:pPr>
            <a:r>
              <a:rPr lang="es-MX" sz="2400" dirty="0">
                <a:latin typeface="Arial" panose="020B0604020202020204" pitchFamily="34" charset="0"/>
                <a:cs typeface="Arial" panose="020B0604020202020204" pitchFamily="34" charset="0"/>
              </a:rPr>
              <a:t>Un mercado de competencia imperfecta representa aquella situación en la que   un solo o unos pocos vendedores que forman del mercado, tienen el poder para afectar los precios. </a:t>
            </a:r>
          </a:p>
          <a:p>
            <a:pPr marL="0" indent="0">
              <a:buNone/>
            </a:pPr>
            <a:r>
              <a:rPr lang="es-MX" sz="2400" dirty="0"/>
              <a:t>Los principales casos de competencia imperfecta son:</a:t>
            </a:r>
            <a:endParaRPr lang="en-US" sz="2400" dirty="0"/>
          </a:p>
          <a:p>
            <a:pPr marL="0" indent="0">
              <a:buNone/>
            </a:pPr>
            <a:r>
              <a:rPr lang="es-MX" sz="2400" b="1" dirty="0"/>
              <a:t> </a:t>
            </a:r>
            <a:endParaRPr lang="en-US" sz="2400" dirty="0"/>
          </a:p>
          <a:p>
            <a:pPr algn="just"/>
            <a:r>
              <a:rPr lang="es-MX" sz="2400" dirty="0">
                <a:latin typeface="Arial" panose="020B0604020202020204" pitchFamily="34" charset="0"/>
                <a:cs typeface="Arial" panose="020B0604020202020204" pitchFamily="34" charset="0"/>
              </a:rPr>
              <a:t>Monopolio. </a:t>
            </a:r>
          </a:p>
          <a:p>
            <a:pPr algn="just"/>
            <a:r>
              <a:rPr lang="es-MX" sz="2400" dirty="0">
                <a:latin typeface="Arial" panose="020B0604020202020204" pitchFamily="34" charset="0"/>
                <a:cs typeface="Arial" panose="020B0604020202020204" pitchFamily="34" charset="0"/>
              </a:rPr>
              <a:t>Duopolio. </a:t>
            </a:r>
          </a:p>
          <a:p>
            <a:pPr algn="just"/>
            <a:r>
              <a:rPr lang="es-MX" sz="2400" dirty="0">
                <a:latin typeface="Arial" panose="020B0604020202020204" pitchFamily="34" charset="0"/>
                <a:cs typeface="Arial" panose="020B0604020202020204" pitchFamily="34" charset="0"/>
              </a:rPr>
              <a:t>Oligopolio.  </a:t>
            </a:r>
            <a:endParaRPr lang="en-US" sz="2400" dirty="0">
              <a:latin typeface="Arial" panose="020B0604020202020204" pitchFamily="34" charset="0"/>
              <a:cs typeface="Arial" panose="020B0604020202020204" pitchFamily="34" charset="0"/>
            </a:endParaRPr>
          </a:p>
          <a:p>
            <a:pPr algn="just"/>
            <a:r>
              <a:rPr lang="es-MX" sz="2400" dirty="0">
                <a:latin typeface="Arial" panose="020B0604020202020204" pitchFamily="34" charset="0"/>
                <a:cs typeface="Arial" panose="020B0604020202020204" pitchFamily="34" charset="0"/>
              </a:rPr>
              <a:t>Competencia Monopolista. </a:t>
            </a: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7171386" y="3773510"/>
            <a:ext cx="4572000" cy="2923504"/>
          </a:xfrm>
          <a:prstGeom prst="rect">
            <a:avLst/>
          </a:prstGeom>
        </p:spPr>
      </p:pic>
    </p:spTree>
    <p:extLst>
      <p:ext uri="{BB962C8B-B14F-4D97-AF65-F5344CB8AC3E}">
        <p14:creationId xmlns:p14="http://schemas.microsoft.com/office/powerpoint/2010/main" val="113509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LA DEMANDA</a:t>
            </a:r>
            <a:endParaRPr lang="en-US" sz="2400" dirty="0">
              <a:latin typeface="Algerian" panose="04020705040A02060702" pitchFamily="82" charset="0"/>
            </a:endParaRPr>
          </a:p>
        </p:txBody>
      </p:sp>
      <p:sp>
        <p:nvSpPr>
          <p:cNvPr id="3" name="Marcador de contenido 2"/>
          <p:cNvSpPr>
            <a:spLocks noGrp="1"/>
          </p:cNvSpPr>
          <p:nvPr>
            <p:ph idx="1"/>
          </p:nvPr>
        </p:nvSpPr>
        <p:spPr>
          <a:xfrm>
            <a:off x="500339" y="1885191"/>
            <a:ext cx="11424962" cy="4860166"/>
          </a:xfrm>
        </p:spPr>
        <p:txBody>
          <a:bodyPr/>
          <a:lstStyle/>
          <a:p>
            <a:pPr marL="0" indent="0" algn="just">
              <a:buNone/>
            </a:pPr>
            <a:r>
              <a:rPr lang="es-MX" sz="2200" dirty="0">
                <a:latin typeface="Arial" panose="020B0604020202020204" pitchFamily="34" charset="0"/>
                <a:cs typeface="Arial" panose="020B0604020202020204" pitchFamily="34" charset="0"/>
              </a:rPr>
              <a:t>Se define como las diferentes cantidades de un bien o servicio que los consumidores están dispuestos y en condiciones de adquirir, en función de los diferentes niveles de precios posibles, y en un periodo de tiempo determinado.</a:t>
            </a:r>
          </a:p>
          <a:p>
            <a:pPr marL="0" indent="0" algn="just">
              <a:buNone/>
            </a:pPr>
            <a:r>
              <a:rPr lang="es-ES" sz="2400" b="1" dirty="0">
                <a:latin typeface="Arial" panose="020B0604020202020204" pitchFamily="34" charset="0"/>
                <a:cs typeface="Arial" panose="020B0604020202020204" pitchFamily="34" charset="0"/>
              </a:rPr>
              <a:t>Matemáticamente se representa como:                 </a:t>
            </a:r>
            <a:r>
              <a:rPr lang="es-ES" sz="2400" b="1" dirty="0" err="1">
                <a:latin typeface="Arial" panose="020B0604020202020204" pitchFamily="34" charset="0"/>
                <a:cs typeface="Arial" panose="020B0604020202020204" pitchFamily="34" charset="0"/>
              </a:rPr>
              <a:t>Qdx</a:t>
            </a:r>
            <a:r>
              <a:rPr lang="es-ES" sz="2400" b="1" dirty="0">
                <a:latin typeface="Arial" panose="020B0604020202020204" pitchFamily="34" charset="0"/>
                <a:cs typeface="Arial" panose="020B0604020202020204" pitchFamily="34" charset="0"/>
              </a:rPr>
              <a:t>=f(</a:t>
            </a:r>
            <a:r>
              <a:rPr lang="es-ES" sz="2400" b="1" dirty="0" err="1">
                <a:latin typeface="Arial" panose="020B0604020202020204" pitchFamily="34" charset="0"/>
                <a:cs typeface="Arial" panose="020B0604020202020204" pitchFamily="34" charset="0"/>
              </a:rPr>
              <a:t>Px</a:t>
            </a:r>
            <a:r>
              <a:rPr lang="es-ES" sz="2400" b="1" dirty="0">
                <a:latin typeface="Arial" panose="020B0604020202020204" pitchFamily="34" charset="0"/>
                <a:cs typeface="Arial" panose="020B0604020202020204" pitchFamily="34" charset="0"/>
              </a:rPr>
              <a:t>).</a:t>
            </a:r>
            <a:endParaRPr lang="es-MX" sz="2400" b="1" dirty="0">
              <a:latin typeface="Arial" panose="020B0604020202020204" pitchFamily="34" charset="0"/>
              <a:cs typeface="Arial" panose="020B0604020202020204" pitchFamily="34" charset="0"/>
            </a:endParaRPr>
          </a:p>
          <a:p>
            <a:pPr marL="0" indent="0" algn="just">
              <a:buNone/>
            </a:pPr>
            <a:r>
              <a:rPr lang="es-MX" sz="2000" dirty="0">
                <a:latin typeface="Arial" panose="020B0604020202020204" pitchFamily="34" charset="0"/>
                <a:cs typeface="Arial" panose="020B0604020202020204" pitchFamily="34" charset="0"/>
              </a:rPr>
              <a:t>En esta función, se supone que las otras variables que influyen en la demanda permanecen constantes (</a:t>
            </a:r>
            <a:r>
              <a:rPr lang="es-MX" sz="2000" dirty="0" err="1">
                <a:latin typeface="Arial" panose="020B0604020202020204" pitchFamily="34" charset="0"/>
                <a:cs typeface="Arial" panose="020B0604020202020204" pitchFamily="34" charset="0"/>
              </a:rPr>
              <a:t>Ceteris</a:t>
            </a: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paribus</a:t>
            </a:r>
            <a:r>
              <a:rPr lang="es-MX" sz="2000" dirty="0">
                <a:latin typeface="Arial" panose="020B0604020202020204" pitchFamily="34" charset="0"/>
                <a:cs typeface="Arial" panose="020B0604020202020204" pitchFamily="34" charset="0"/>
              </a:rPr>
              <a:t>). Siendo éstas las siguientes:</a:t>
            </a:r>
          </a:p>
          <a:p>
            <a:pPr algn="just">
              <a:buFont typeface="Wingdings" panose="05000000000000000000" pitchFamily="2" charset="2"/>
              <a:buChar char="§"/>
            </a:pPr>
            <a:r>
              <a:rPr lang="es-ES" sz="2000" dirty="0">
                <a:latin typeface="Arial" panose="020B0604020202020204" pitchFamily="34" charset="0"/>
                <a:cs typeface="Arial" panose="020B0604020202020204" pitchFamily="34" charset="0"/>
              </a:rPr>
              <a:t>Los ingresos (I), </a:t>
            </a:r>
          </a:p>
          <a:p>
            <a:pPr algn="just">
              <a:buFont typeface="Wingdings" panose="05000000000000000000" pitchFamily="2" charset="2"/>
              <a:buChar char="§"/>
            </a:pPr>
            <a:r>
              <a:rPr lang="es-ES" sz="2000" dirty="0">
                <a:latin typeface="Arial" panose="020B0604020202020204" pitchFamily="34" charset="0"/>
                <a:cs typeface="Arial" panose="020B0604020202020204" pitchFamily="34" charset="0"/>
              </a:rPr>
              <a:t>Las preferencias (G), </a:t>
            </a:r>
          </a:p>
          <a:p>
            <a:pPr algn="just">
              <a:buFont typeface="Wingdings" panose="05000000000000000000" pitchFamily="2" charset="2"/>
              <a:buChar char="§"/>
            </a:pPr>
            <a:r>
              <a:rPr lang="es-ES" sz="2000" dirty="0">
                <a:latin typeface="Arial" panose="020B0604020202020204" pitchFamily="34" charset="0"/>
                <a:cs typeface="Arial" panose="020B0604020202020204" pitchFamily="34" charset="0"/>
              </a:rPr>
              <a:t>El precio de los bienes sustitutos (</a:t>
            </a:r>
            <a:r>
              <a:rPr lang="es-ES" sz="2000" dirty="0" err="1">
                <a:latin typeface="Arial" panose="020B0604020202020204" pitchFamily="34" charset="0"/>
                <a:cs typeface="Arial" panose="020B0604020202020204" pitchFamily="34" charset="0"/>
              </a:rPr>
              <a:t>Ps</a:t>
            </a:r>
            <a:r>
              <a:rPr lang="es-ES" sz="2000" dirty="0">
                <a:latin typeface="Arial" panose="020B0604020202020204" pitchFamily="34" charset="0"/>
                <a:cs typeface="Arial" panose="020B0604020202020204" pitchFamily="34" charset="0"/>
              </a:rPr>
              <a:t>) </a:t>
            </a:r>
          </a:p>
          <a:p>
            <a:pPr algn="just">
              <a:buFont typeface="Wingdings" panose="05000000000000000000" pitchFamily="2" charset="2"/>
              <a:buChar char="§"/>
            </a:pPr>
            <a:r>
              <a:rPr lang="es-ES" sz="2000" dirty="0">
                <a:latin typeface="Arial" panose="020B0604020202020204" pitchFamily="34" charset="0"/>
                <a:cs typeface="Arial" panose="020B0604020202020204" pitchFamily="34" charset="0"/>
              </a:rPr>
              <a:t>El precio de los bienes complementarios (Pc), </a:t>
            </a:r>
          </a:p>
          <a:p>
            <a:pPr algn="just">
              <a:buFont typeface="Wingdings" panose="05000000000000000000" pitchFamily="2" charset="2"/>
              <a:buChar char="§"/>
            </a:pPr>
            <a:r>
              <a:rPr lang="es-ES" sz="2000" dirty="0">
                <a:latin typeface="Arial" panose="020B0604020202020204" pitchFamily="34" charset="0"/>
                <a:cs typeface="Arial" panose="020B0604020202020204" pitchFamily="34" charset="0"/>
              </a:rPr>
              <a:t>El numero de demandantes </a:t>
            </a:r>
            <a:r>
              <a:rPr lang="es-ES" sz="2000" dirty="0" err="1">
                <a:latin typeface="Arial" panose="020B0604020202020204" pitchFamily="34" charset="0"/>
                <a:cs typeface="Arial" panose="020B0604020202020204" pitchFamily="34" charset="0"/>
              </a:rPr>
              <a:t>No.Dx</a:t>
            </a:r>
            <a:r>
              <a:rPr lang="es-ES" sz="2000" dirty="0">
                <a:latin typeface="Arial" panose="020B0604020202020204" pitchFamily="34" charset="0"/>
                <a:cs typeface="Arial" panose="020B0604020202020204" pitchFamily="34" charset="0"/>
              </a:rPr>
              <a:t> y las </a:t>
            </a:r>
          </a:p>
          <a:p>
            <a:pPr algn="just">
              <a:buFont typeface="Wingdings" panose="05000000000000000000" pitchFamily="2" charset="2"/>
              <a:buChar char="§"/>
            </a:pPr>
            <a:r>
              <a:rPr lang="es-ES" sz="2000" dirty="0">
                <a:latin typeface="Arial" panose="020B0604020202020204" pitchFamily="34" charset="0"/>
                <a:cs typeface="Arial" panose="020B0604020202020204" pitchFamily="34" charset="0"/>
              </a:rPr>
              <a:t>Las expectativas futuras de los precios (</a:t>
            </a:r>
            <a:r>
              <a:rPr lang="es-ES" sz="2000" dirty="0" err="1">
                <a:latin typeface="Arial" panose="020B0604020202020204" pitchFamily="34" charset="0"/>
                <a:cs typeface="Arial" panose="020B0604020202020204" pitchFamily="34" charset="0"/>
              </a:rPr>
              <a:t>Ef</a:t>
            </a:r>
            <a:r>
              <a:rPr lang="es-ES" sz="2000" dirty="0">
                <a:latin typeface="Arial" panose="020B0604020202020204" pitchFamily="34" charset="0"/>
                <a:cs typeface="Arial" panose="020B0604020202020204" pitchFamily="34" charset="0"/>
              </a:rPr>
              <a:t>).</a:t>
            </a:r>
          </a:p>
          <a:p>
            <a:pPr marL="0" indent="0" algn="just">
              <a:buNone/>
            </a:pPr>
            <a:endParaRPr lang="es-ES" sz="2400" dirty="0">
              <a:latin typeface="Arial" panose="020B0604020202020204" pitchFamily="34" charset="0"/>
              <a:cs typeface="Arial" panose="020B0604020202020204" pitchFamily="34" charset="0"/>
            </a:endParaRPr>
          </a:p>
          <a:p>
            <a:pPr marL="0" indent="0" algn="just">
              <a:buNone/>
            </a:pPr>
            <a:endParaRPr lang="es-ES" sz="2400" dirty="0">
              <a:latin typeface="Arial" panose="020B0604020202020204" pitchFamily="34" charset="0"/>
              <a:cs typeface="Arial" panose="020B0604020202020204" pitchFamily="34" charset="0"/>
            </a:endParaRPr>
          </a:p>
          <a:p>
            <a:pPr marL="0" indent="0" algn="just">
              <a:buNone/>
            </a:pPr>
            <a:endParaRPr lang="es-E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a:p>
            <a:pPr marL="0" indent="0" algn="just">
              <a:buNone/>
            </a:pP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6732104" y="4108173"/>
            <a:ext cx="5193197" cy="2524445"/>
          </a:xfrm>
          <a:prstGeom prst="rect">
            <a:avLst/>
          </a:prstGeom>
        </p:spPr>
      </p:pic>
    </p:spTree>
    <p:extLst>
      <p:ext uri="{BB962C8B-B14F-4D97-AF65-F5344CB8AC3E}">
        <p14:creationId xmlns:p14="http://schemas.microsoft.com/office/powerpoint/2010/main" val="3333539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400" dirty="0">
                <a:latin typeface="Algerian" panose="04020705040A02060702" pitchFamily="82" charset="0"/>
              </a:rPr>
              <a:t>TABLA Y CURVA DE DEMANDA</a:t>
            </a:r>
            <a:endParaRPr lang="en-US" sz="2400" dirty="0">
              <a:latin typeface="Algerian" panose="04020705040A02060702" pitchFamily="82" charset="0"/>
            </a:endParaRPr>
          </a:p>
        </p:txBody>
      </p:sp>
      <p:pic>
        <p:nvPicPr>
          <p:cNvPr id="4" name="Marcador de contenido 3"/>
          <p:cNvPicPr>
            <a:picLocks noGrp="1" noChangeAspect="1"/>
          </p:cNvPicPr>
          <p:nvPr>
            <p:ph idx="1"/>
          </p:nvPr>
        </p:nvPicPr>
        <p:blipFill>
          <a:blip r:embed="rId2"/>
          <a:stretch>
            <a:fillRect/>
          </a:stretch>
        </p:blipFill>
        <p:spPr>
          <a:xfrm>
            <a:off x="6761408" y="2082107"/>
            <a:ext cx="5163892" cy="4114800"/>
          </a:xfrm>
          <a:prstGeom prst="rect">
            <a:avLst/>
          </a:prstGeom>
        </p:spPr>
      </p:pic>
      <p:sp>
        <p:nvSpPr>
          <p:cNvPr id="5" name="Rectángulo 4"/>
          <p:cNvSpPr/>
          <p:nvPr/>
        </p:nvSpPr>
        <p:spPr bwMode="auto">
          <a:xfrm>
            <a:off x="6761407" y="2137893"/>
            <a:ext cx="5163893" cy="811369"/>
          </a:xfrm>
          <a:prstGeom prst="rect">
            <a:avLst/>
          </a:prstGeom>
          <a:solidFill>
            <a:schemeClr val="accent2">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MX"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TABLA Y CURVA DE DEMANDA </a:t>
            </a:r>
          </a:p>
          <a:p>
            <a:pPr marL="0" marR="0" indent="0" algn="ctr" defTabSz="914400" rtl="0" eaLnBrk="1" fontAlgn="base" latinLnBrk="0" hangingPunct="1">
              <a:lnSpc>
                <a:spcPct val="100000"/>
              </a:lnSpc>
              <a:spcBef>
                <a:spcPct val="0"/>
              </a:spcBef>
              <a:spcAft>
                <a:spcPct val="0"/>
              </a:spcAft>
              <a:buClrTx/>
              <a:buSzTx/>
              <a:buFontTx/>
              <a:buNone/>
              <a:tabLst/>
            </a:pPr>
            <a:r>
              <a:rPr kumimoji="0" lang="es-MX"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DE GASOLINA</a:t>
            </a:r>
            <a:endPar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Rectángulo 5"/>
          <p:cNvSpPr/>
          <p:nvPr/>
        </p:nvSpPr>
        <p:spPr>
          <a:xfrm>
            <a:off x="446467" y="2137893"/>
            <a:ext cx="5825544" cy="4154984"/>
          </a:xfrm>
          <a:prstGeom prst="rect">
            <a:avLst/>
          </a:prstGeom>
        </p:spPr>
        <p:txBody>
          <a:bodyPr wrap="square">
            <a:spAutoFit/>
          </a:bodyPr>
          <a:lstStyle/>
          <a:p>
            <a:pPr algn="just"/>
            <a:r>
              <a:rPr lang="es-MX" sz="2200" dirty="0">
                <a:effectLst/>
                <a:latin typeface="Arial" panose="020B0604020202020204" pitchFamily="34" charset="0"/>
                <a:ea typeface="Calibri" panose="020F0502020204030204" pitchFamily="34" charset="0"/>
                <a:cs typeface="Arial" panose="020B0604020202020204" pitchFamily="34" charset="0"/>
              </a:rPr>
              <a:t>Una curva de demanda es una representación gráfica de una tabla de demanda que muestra las cantidades que los consumidores estarían dispuestos a demandar a los distintos niveles de precios durante un periodo de tiempo determinado. </a:t>
            </a:r>
          </a:p>
          <a:p>
            <a:pPr algn="just"/>
            <a:endParaRPr lang="es-MX" sz="2200" dirty="0">
              <a:latin typeface="Arial" panose="020B0604020202020204" pitchFamily="34" charset="0"/>
              <a:cs typeface="Arial" panose="020B0604020202020204" pitchFamily="34" charset="0"/>
            </a:endParaRPr>
          </a:p>
          <a:p>
            <a:pPr algn="just"/>
            <a:r>
              <a:rPr lang="es-MX" sz="2200" dirty="0">
                <a:latin typeface="Arial" panose="020B0604020202020204" pitchFamily="34" charset="0"/>
                <a:cs typeface="Arial" panose="020B0604020202020204" pitchFamily="34" charset="0"/>
              </a:rPr>
              <a:t>La curva de demanda es una recta con pendiente negativa debido a que muestra la relación inversa entre el precio y la cantidad demandada de un bien.</a:t>
            </a:r>
          </a:p>
          <a:p>
            <a:pPr algn="just"/>
            <a:r>
              <a:rPr lang="es-MX" sz="2200" dirty="0">
                <a:latin typeface="Arial" panose="020B0604020202020204" pitchFamily="34" charset="0"/>
                <a:cs typeface="Arial" panose="020B0604020202020204" pitchFamily="34" charset="0"/>
              </a:rPr>
              <a:t> </a:t>
            </a:r>
            <a:endParaRPr lang="en-US" sz="2000" dirty="0"/>
          </a:p>
        </p:txBody>
      </p:sp>
    </p:spTree>
    <p:extLst>
      <p:ext uri="{BB962C8B-B14F-4D97-AF65-F5344CB8AC3E}">
        <p14:creationId xmlns:p14="http://schemas.microsoft.com/office/powerpoint/2010/main" val="1013538900"/>
      </p:ext>
    </p:extLst>
  </p:cSld>
  <p:clrMapOvr>
    <a:masterClrMapping/>
  </p:clrMapOvr>
</p:sld>
</file>

<file path=ppt/theme/theme1.xml><?xml version="1.0" encoding="utf-8"?>
<a:theme xmlns:a="http://schemas.openxmlformats.org/drawingml/2006/main" name="1_Mezclas">
  <a:themeElements>
    <a:clrScheme name="Mezcla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Mezcla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Mezcla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Mezcla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Mezcla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Mezcla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Mezcla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Mezcla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Mezcla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5798</TotalTime>
  <Words>4519</Words>
  <Application>Microsoft Office PowerPoint</Application>
  <PresentationFormat>Panorámica</PresentationFormat>
  <Paragraphs>430</Paragraphs>
  <Slides>60</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60</vt:i4>
      </vt:variant>
    </vt:vector>
  </HeadingPairs>
  <TitlesOfParts>
    <vt:vector size="68" baseType="lpstr">
      <vt:lpstr>Algerian</vt:lpstr>
      <vt:lpstr>Arial</vt:lpstr>
      <vt:lpstr>Calibri</vt:lpstr>
      <vt:lpstr>Cambria Math</vt:lpstr>
      <vt:lpstr>Tahoma</vt:lpstr>
      <vt:lpstr>Times New Roman</vt:lpstr>
      <vt:lpstr>Wingdings</vt:lpstr>
      <vt:lpstr>1_Mezclas</vt:lpstr>
      <vt:lpstr>Presentación de PowerPoint</vt:lpstr>
      <vt:lpstr>INTRODUCCIÓN</vt:lpstr>
      <vt:lpstr>MERCADO</vt:lpstr>
      <vt:lpstr>Presentación de PowerPoint</vt:lpstr>
      <vt:lpstr>Los mercados de competencia perfecta e imperfecta</vt:lpstr>
      <vt:lpstr>MERCADO DE COMPETENCIA PERFECTA</vt:lpstr>
      <vt:lpstr>MERCADO DE COMPETENCIA IMPERFECTA</vt:lpstr>
      <vt:lpstr>LA DEMANDA</vt:lpstr>
      <vt:lpstr>TABLA Y CURVA DE DEMANDA</vt:lpstr>
      <vt:lpstr>LEY DE LA DEMANDA</vt:lpstr>
      <vt:lpstr>LA DEMANDA DE MERCADO</vt:lpstr>
      <vt:lpstr>Presentación de PowerPoint</vt:lpstr>
      <vt:lpstr>Movimientos a lo largo de la curva y desplazamientos de la demanda </vt:lpstr>
      <vt:lpstr>Presentación de PowerPoint</vt:lpstr>
      <vt:lpstr>LA OFERTA</vt:lpstr>
      <vt:lpstr>TABLA Y CURVA DE OFERTA</vt:lpstr>
      <vt:lpstr>LEY DE LA OFERTA</vt:lpstr>
      <vt:lpstr>LA OFERTA DE MERCADO</vt:lpstr>
      <vt:lpstr>Presentación de PowerPoint</vt:lpstr>
      <vt:lpstr>Movimientos a lo largo de la curva y desplazamientos de la OFERTA</vt:lpstr>
      <vt:lpstr>Presentación de PowerPoint</vt:lpstr>
      <vt:lpstr>EQUILIBRIO DE MERCADO</vt:lpstr>
      <vt:lpstr>CAMBIOS EN EL EQUILIBRIO DE MERCADO y la estática comparativa</vt:lpstr>
      <vt:lpstr>Desplazamientos de la curva de demanda dada una situación de equilibrio</vt:lpstr>
      <vt:lpstr>Desplazamientos de la curva de OFERTA dada una situación de equilibrio</vt:lpstr>
      <vt:lpstr>DESPLAZAMIENTOS SIMULTANEOS DE LA DEMANDA Y OFERTA</vt:lpstr>
      <vt:lpstr>DESPLAZAMIENTOS SIMULTANEOS DE LA DEMANDA Y OFERTA</vt:lpstr>
      <vt:lpstr>LA EFICIENCIA Y EL EQUILIBRIO COMPETITIVO</vt:lpstr>
      <vt:lpstr>Presentación de PowerPoint</vt:lpstr>
      <vt:lpstr>Presentación de PowerPoint</vt:lpstr>
      <vt:lpstr>La intervención del estado en el mercado: Control de precios  </vt:lpstr>
      <vt:lpstr>Presentación de PowerPoint</vt:lpstr>
      <vt:lpstr>Presentación de PowerPoint</vt:lpstr>
      <vt:lpstr>Presentación de PowerPoint</vt:lpstr>
      <vt:lpstr> ESTABLECIMIENTO DE IMPUESTOS</vt:lpstr>
      <vt:lpstr>Presentación de PowerPoint</vt:lpstr>
      <vt:lpstr> INCIDENCIA DE UN IMPUESTO ESPECÍFICO</vt:lpstr>
      <vt:lpstr>La ELASTICIDAD</vt:lpstr>
      <vt:lpstr>Elasticidad precio de la demanda </vt:lpstr>
      <vt:lpstr>Tipos de elasticidad precio de la demanda </vt:lpstr>
      <vt:lpstr>Casos particulares de elasticidad precio de la demanda: </vt:lpstr>
      <vt:lpstr>Elasticidad arco o promedio  </vt:lpstr>
      <vt:lpstr>                                   Elasticidad punto (ep)</vt:lpstr>
      <vt:lpstr>La elasticidad sobre una curva de demanda lineal </vt:lpstr>
      <vt:lpstr> Elasticidad precio de la demanda e ingreso total </vt:lpstr>
      <vt:lpstr>Variación de ingresos totales y la elasticidad </vt:lpstr>
      <vt:lpstr>Relación entre la elasticidad de la demanda y el ingreso total</vt:lpstr>
      <vt:lpstr>Elasticidad cruzada de la demanda</vt:lpstr>
      <vt:lpstr>Presentación de PowerPoint</vt:lpstr>
      <vt:lpstr>Cálculo de la elasticidad cruzada de la demanda </vt:lpstr>
      <vt:lpstr>Tipos de elasticidad cruzada de la demanda</vt:lpstr>
      <vt:lpstr>Elasticidad ingreso de la demanda </vt:lpstr>
      <vt:lpstr>Cálculo de la elasticidad ingreso de la demanda </vt:lpstr>
      <vt:lpstr>Tipos de elasticidad ingreso de la demanda </vt:lpstr>
      <vt:lpstr>Factores que influyen en la elasticidad precio de la demanda </vt:lpstr>
      <vt:lpstr>Elasticidad precio de la oferta </vt:lpstr>
      <vt:lpstr>Cálculo de la elasticidad precio de la oferta </vt:lpstr>
      <vt:lpstr>Tipos de elasticidad precio de la oferta </vt:lpstr>
      <vt:lpstr>Casos particulares DE ELASTICIDAD PRECIO DE LA DEMANDA: </vt:lpstr>
      <vt:lpstr>Factores que determinan la elasticidad de la oferta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RICARDO</cp:lastModifiedBy>
  <cp:revision>94</cp:revision>
  <dcterms:created xsi:type="dcterms:W3CDTF">2020-03-30T16:02:44Z</dcterms:created>
  <dcterms:modified xsi:type="dcterms:W3CDTF">2023-09-29T14:13:00Z</dcterms:modified>
</cp:coreProperties>
</file>